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329" r:id="rId4"/>
    <p:sldId id="288" r:id="rId5"/>
    <p:sldId id="289" r:id="rId6"/>
    <p:sldId id="330" r:id="rId7"/>
    <p:sldId id="1911" r:id="rId8"/>
    <p:sldId id="312" r:id="rId9"/>
    <p:sldId id="1956" r:id="rId10"/>
    <p:sldId id="1670" r:id="rId11"/>
    <p:sldId id="317" r:id="rId12"/>
    <p:sldId id="1858" r:id="rId13"/>
    <p:sldId id="319" r:id="rId14"/>
    <p:sldId id="320" r:id="rId15"/>
    <p:sldId id="1976" r:id="rId16"/>
    <p:sldId id="1925" r:id="rId17"/>
    <p:sldId id="306" r:id="rId18"/>
    <p:sldId id="1931" r:id="rId19"/>
    <p:sldId id="1905" r:id="rId20"/>
    <p:sldId id="308" r:id="rId21"/>
    <p:sldId id="1917" r:id="rId22"/>
    <p:sldId id="301" r:id="rId23"/>
    <p:sldId id="1920" r:id="rId24"/>
    <p:sldId id="304" r:id="rId25"/>
    <p:sldId id="334" r:id="rId26"/>
    <p:sldId id="290" r:id="rId27"/>
    <p:sldId id="333" r:id="rId28"/>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7504" autoAdjust="0"/>
  </p:normalViewPr>
  <p:slideViewPr>
    <p:cSldViewPr snapToGrid="0">
      <p:cViewPr varScale="1">
        <p:scale>
          <a:sx n="71" d="100"/>
          <a:sy n="71" d="100"/>
        </p:scale>
        <p:origin x="23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3935-A43D-41A3-8E23-D24E9DCA4154}"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4CF91-4AB7-41E1-B1B3-C5B5654560D5}" type="slidenum">
              <a:rPr lang="hu-HU" smtClean="0"/>
              <a:t>‹#›</a:t>
            </a:fld>
            <a:endParaRPr lang="hu-HU"/>
          </a:p>
        </p:txBody>
      </p:sp>
    </p:spTree>
    <p:extLst>
      <p:ext uri="{BB962C8B-B14F-4D97-AF65-F5344CB8AC3E}">
        <p14:creationId xmlns:p14="http://schemas.microsoft.com/office/powerpoint/2010/main" val="218859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azure/governance/management-group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a:t>
            </a:fld>
            <a:endParaRPr lang="hu-HU"/>
          </a:p>
        </p:txBody>
      </p:sp>
    </p:spTree>
    <p:extLst>
      <p:ext uri="{BB962C8B-B14F-4D97-AF65-F5344CB8AC3E}">
        <p14:creationId xmlns:p14="http://schemas.microsoft.com/office/powerpoint/2010/main" val="2583234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IE" sz="28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IE" sz="2800" dirty="0">
              <a:latin typeface="Segoe UI Semilight"/>
              <a:cs typeface="Segoe UI Semilight"/>
            </a:endParaRPr>
          </a:p>
          <a:p>
            <a:pPr marL="0" indent="0">
              <a:buFont typeface="Arial" panose="020B0604020202020204" pitchFamily="34" charset="0"/>
              <a:buNone/>
            </a:pPr>
            <a:endParaRPr lang="en-IE" sz="2800" dirty="0"/>
          </a:p>
          <a:p>
            <a:pPr marL="457200" indent="-457200">
              <a:buFont typeface="Arial" panose="020B0604020202020204" pitchFamily="34" charset="0"/>
              <a:buChar char="•"/>
            </a:pPr>
            <a:r>
              <a:rPr lang="en-IE" sz="2800" dirty="0"/>
              <a:t>Physically separate locations within an Azure region.</a:t>
            </a:r>
          </a:p>
          <a:p>
            <a:pPr marL="457200" indent="-457200">
              <a:buFont typeface="Arial" panose="020B0604020202020204" pitchFamily="34" charset="0"/>
              <a:buChar char="•"/>
            </a:pPr>
            <a:r>
              <a:rPr lang="en-IE" sz="2800" dirty="0"/>
              <a:t>Takes availability sets to the next level</a:t>
            </a:r>
          </a:p>
          <a:p>
            <a:pPr marL="457200" indent="-457200">
              <a:buFont typeface="Arial" panose="020B0604020202020204" pitchFamily="34" charset="0"/>
              <a:buChar char="•"/>
            </a:pPr>
            <a:r>
              <a:rPr lang="en-IE" sz="2800" dirty="0"/>
              <a:t>Includes one or more </a:t>
            </a:r>
            <a:r>
              <a:rPr lang="en-IE" sz="2800" dirty="0" err="1"/>
              <a:t>datacenters</a:t>
            </a:r>
            <a:r>
              <a:rPr lang="en-IE" sz="2800" dirty="0"/>
              <a:t>, equipped with independent power, cooling, and networking. </a:t>
            </a:r>
          </a:p>
          <a:p>
            <a:pPr marL="457200" indent="-457200">
              <a:buFont typeface="Arial" panose="020B0604020202020204" pitchFamily="34" charset="0"/>
              <a:buChar char="•"/>
            </a:pPr>
            <a:r>
              <a:rPr lang="en-IE" sz="2800" dirty="0"/>
              <a:t>Acts as an isolation boundary.</a:t>
            </a:r>
          </a:p>
          <a:p>
            <a:pPr marL="457200" indent="-457200">
              <a:buFont typeface="Arial" panose="020B0604020202020204" pitchFamily="34" charset="0"/>
              <a:buChar char="•"/>
            </a:pPr>
            <a:r>
              <a:rPr lang="en-IE" sz="2800" dirty="0"/>
              <a:t>If one availability zone goes down, the other continues working.</a:t>
            </a:r>
            <a:endParaRPr lang="en-IE" sz="2800" b="1" dirty="0"/>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https://learn.microsoft.com/azure/reliability/availability-zones-overview</a:t>
            </a:r>
            <a:endParaRPr lang="hu-HU" sz="900" u="sng" dirty="0"/>
          </a:p>
          <a:p>
            <a:endParaRPr lang="hu-HU" sz="900" u="sng" dirty="0"/>
          </a:p>
          <a:p>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B36E6D-6065-4339-B75B-3FA04FBCD20E}"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11</a:t>
            </a:fld>
            <a:endParaRPr lang="hu-HU"/>
          </a:p>
        </p:txBody>
      </p:sp>
    </p:spTree>
    <p:extLst>
      <p:ext uri="{BB962C8B-B14F-4D97-AF65-F5344CB8AC3E}">
        <p14:creationId xmlns:p14="http://schemas.microsoft.com/office/powerpoint/2010/main" val="104186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A3D128-A565-4286-BE02-0AA2CA04F8D2}"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481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13</a:t>
            </a:fld>
            <a:endParaRPr lang="hu-HU"/>
          </a:p>
        </p:txBody>
      </p:sp>
    </p:spTree>
    <p:extLst>
      <p:ext uri="{BB962C8B-B14F-4D97-AF65-F5344CB8AC3E}">
        <p14:creationId xmlns:p14="http://schemas.microsoft.com/office/powerpoint/2010/main" val="2717014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14</a:t>
            </a:fld>
            <a:endParaRPr lang="hu-HU"/>
          </a:p>
        </p:txBody>
      </p:sp>
    </p:spTree>
    <p:extLst>
      <p:ext uri="{BB962C8B-B14F-4D97-AF65-F5344CB8AC3E}">
        <p14:creationId xmlns:p14="http://schemas.microsoft.com/office/powerpoint/2010/main" val="111656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Government </a:t>
            </a:r>
            <a:r>
              <a:rPr lang="en-IE" sz="900" b="0" i="0" u="none" strike="noStrike" kern="1200" dirty="0">
                <a:solidFill>
                  <a:schemeClr val="tx1"/>
                </a:solidFill>
                <a:effectLst/>
                <a:latin typeface="Segoe UI Light" pitchFamily="34" charset="0"/>
                <a:ea typeface="+mn-ea"/>
                <a:cs typeface="+mn-cs"/>
              </a:rPr>
              <a:t>- https://azure.microsoft.com/en-us/global-infrastructure/government/</a:t>
            </a:r>
            <a:endParaRPr lang="hu-HU"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8B85E-4364-4F3A-9125-1B552D5A4D1B}"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05982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China 21Vianet </a:t>
            </a:r>
            <a:r>
              <a:rPr lang="en-IE" sz="900" b="0" i="0" u="none" strike="noStrike" kern="1200" dirty="0">
                <a:solidFill>
                  <a:schemeClr val="tx1"/>
                </a:solidFill>
                <a:effectLst/>
                <a:latin typeface="Segoe UI Light" pitchFamily="34" charset="0"/>
                <a:ea typeface="+mn-ea"/>
                <a:cs typeface="+mn-cs"/>
              </a:rPr>
              <a:t>- https://learn.microsoft.com/azure/china/</a:t>
            </a:r>
            <a:endParaRPr lang="hu-HU" sz="900" b="0" i="0" u="none" strike="noStrike" kern="1200" dirty="0">
              <a:solidFill>
                <a:schemeClr val="tx1"/>
              </a:solidFill>
              <a:effectLst/>
              <a:latin typeface="Segoe UI Light" pitchFamily="34" charset="0"/>
              <a:ea typeface="+mn-ea"/>
              <a:cs typeface="+mn-cs"/>
            </a:endParaRPr>
          </a:p>
          <a:p>
            <a:endParaRPr lang="hu-HU"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China East, China North, and more: </a:t>
            </a:r>
            <a:r>
              <a:rPr lang="en-US" sz="900" dirty="0"/>
              <a:t>These regions are available through a unique partnership between Microsoft and 21Vianet, whereby Microsoft doesn't directly maintain the datacenters.</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D24039-FECE-4CC4-AA55-C5D8419ED14B}"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2952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17</a:t>
            </a:fld>
            <a:endParaRPr lang="hu-HU"/>
          </a:p>
        </p:txBody>
      </p:sp>
    </p:spTree>
    <p:extLst>
      <p:ext uri="{BB962C8B-B14F-4D97-AF65-F5344CB8AC3E}">
        <p14:creationId xmlns:p14="http://schemas.microsoft.com/office/powerpoint/2010/main" val="325770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https://learn.microsoft.com/training/modules/describe-core-architectural-components-of-azure/6-describe-azure-management-infrastructure</a:t>
            </a:r>
            <a:endParaRPr lang="hu-HU" dirty="0"/>
          </a:p>
          <a:p>
            <a:pPr marL="0" indent="0">
              <a:buFont typeface="Arial" panose="020B0604020202020204" pitchFamily="34" charset="0"/>
              <a:buNone/>
            </a:pPr>
            <a:endParaRPr lang="hu-HU" dirty="0"/>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5C28A3A-A5BF-48ED-9026-5FC6CF15E7F5}" type="datetime8">
              <a:rPr lang="en-US" smtClean="0"/>
              <a:t>2/8/2024 11:28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48979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Containers for multiple resources that share the same life cycle.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Aggregates resources into a single manageable unit.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Every Azure resource must exist in one (and only one) resource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Secure at the resource group </a:t>
            </a:r>
            <a:br>
              <a:rPr lang="en-US" sz="1100" kern="100" dirty="0">
                <a:effectLst/>
                <a:latin typeface="Calibri" panose="020F0502020204030204" pitchFamily="34" charset="0"/>
                <a:ea typeface="Calibri" panose="020F0502020204030204" pitchFamily="34" charset="0"/>
                <a:cs typeface="Times New Roman" panose="02020603050405020304" pitchFamily="18" charset="0"/>
              </a:rPr>
            </a:b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 resource) level</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using role-based access control (RBAC).</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hu-HU" sz="1100" b="0" i="0" dirty="0">
              <a:solidFill>
                <a:srgbClr val="161616"/>
              </a:solidFill>
              <a:effectLst/>
              <a:latin typeface="Segoe UI" panose="020B0502040204020203" pitchFamily="34" charset="0"/>
            </a:endParaRPr>
          </a:p>
          <a:p>
            <a:pPr marL="0" lvl="0" indent="0">
              <a:lnSpc>
                <a:spcPct val="107000"/>
              </a:lnSpc>
              <a:spcAft>
                <a:spcPts val="800"/>
              </a:spcAft>
              <a:buFont typeface="Arial" panose="020B0604020202020204" pitchFamily="34" charset="0"/>
              <a:buNone/>
              <a:tabLst>
                <a:tab pos="457200" algn="l"/>
              </a:tabLs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877F4CF-ABF5-4251-A52D-FAE2B85DE09D}"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a:t>
            </a:fld>
            <a:endParaRPr lang="hu-HU"/>
          </a:p>
        </p:txBody>
      </p:sp>
    </p:spTree>
    <p:extLst>
      <p:ext uri="{BB962C8B-B14F-4D97-AF65-F5344CB8AC3E}">
        <p14:creationId xmlns:p14="http://schemas.microsoft.com/office/powerpoint/2010/main" val="95303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20</a:t>
            </a:fld>
            <a:endParaRPr lang="hu-HU"/>
          </a:p>
        </p:txBody>
      </p:sp>
    </p:spTree>
    <p:extLst>
      <p:ext uri="{BB962C8B-B14F-4D97-AF65-F5344CB8AC3E}">
        <p14:creationId xmlns:p14="http://schemas.microsoft.com/office/powerpoint/2010/main" val="152132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An account can have one or multiple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Azure subscription offers: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https://azure.microsoft.com/en-us/support/legal/offer-details/ </a:t>
            </a:r>
            <a:endParaRPr lang="hu-HU" sz="11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7B460B0-B4BE-4654-9AE7-5878F848D39B}"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22</a:t>
            </a:fld>
            <a:endParaRPr lang="hu-HU"/>
          </a:p>
        </p:txBody>
      </p:sp>
    </p:spTree>
    <p:extLst>
      <p:ext uri="{BB962C8B-B14F-4D97-AF65-F5344CB8AC3E}">
        <p14:creationId xmlns:p14="http://schemas.microsoft.com/office/powerpoint/2010/main" val="2582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Management groups can include multiple Azure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Subscriptions inherit conditions applied to the management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10,000 management groups can be supported in a single directory.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management group tree can support up to six levels of depth.</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100" dirty="0">
                <a:effectLst/>
                <a:latin typeface="Calibri" panose="020F0502020204030204" pitchFamily="34" charset="0"/>
                <a:ea typeface="Calibri" panose="020F0502020204030204" pitchFamily="34" charset="0"/>
                <a:cs typeface="Times New Roman" panose="02020603050405020304" pitchFamily="18" charset="0"/>
              </a:rPr>
              <a:t>Management groups: </a:t>
            </a:r>
            <a:r>
              <a:rPr lang="en-IE"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https://learn.microsoft.com/azure/governance/management-groups/</a:t>
            </a:r>
            <a:endParaRPr lang="hu-H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hu-HU" sz="1100" u="sng" dirty="0">
              <a:solidFill>
                <a:srgbClr val="0563C1"/>
              </a:solidFill>
              <a:effectLst/>
              <a:latin typeface="Calibri" panose="020F0502020204030204" pitchFamily="34" charset="0"/>
              <a:cs typeface="Times New Roman" panose="02020603050405020304" pitchFamily="18" charset="0"/>
            </a:endParaRPr>
          </a:p>
          <a:p>
            <a:endParaRPr lang="hu-HU" sz="1100" dirty="0"/>
          </a:p>
          <a:p>
            <a:endParaRPr lang="en-US" sz="1100" u="non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DA0CC5-8790-4FFA-9247-371F8E9F2A88}"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3388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71717"/>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24</a:t>
            </a:fld>
            <a:endParaRPr lang="hu-HU"/>
          </a:p>
        </p:txBody>
      </p:sp>
    </p:spTree>
    <p:extLst>
      <p:ext uri="{BB962C8B-B14F-4D97-AF65-F5344CB8AC3E}">
        <p14:creationId xmlns:p14="http://schemas.microsoft.com/office/powerpoint/2010/main" val="119504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25</a:t>
            </a:fld>
            <a:endParaRPr lang="hu-HU"/>
          </a:p>
        </p:txBody>
      </p:sp>
    </p:spTree>
    <p:extLst>
      <p:ext uri="{BB962C8B-B14F-4D97-AF65-F5344CB8AC3E}">
        <p14:creationId xmlns:p14="http://schemas.microsoft.com/office/powerpoint/2010/main" val="110956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26</a:t>
            </a:fld>
            <a:endParaRPr lang="hu-HU"/>
          </a:p>
        </p:txBody>
      </p:sp>
    </p:spTree>
    <p:extLst>
      <p:ext uri="{BB962C8B-B14F-4D97-AF65-F5344CB8AC3E}">
        <p14:creationId xmlns:p14="http://schemas.microsoft.com/office/powerpoint/2010/main" val="4229273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27</a:t>
            </a:fld>
            <a:endParaRPr lang="hu-HU"/>
          </a:p>
        </p:txBody>
      </p:sp>
    </p:spTree>
    <p:extLst>
      <p:ext uri="{BB962C8B-B14F-4D97-AF65-F5344CB8AC3E}">
        <p14:creationId xmlns:p14="http://schemas.microsoft.com/office/powerpoint/2010/main" val="51287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3</a:t>
            </a:fld>
            <a:endParaRPr lang="hu-HU"/>
          </a:p>
        </p:txBody>
      </p:sp>
    </p:spTree>
    <p:extLst>
      <p:ext uri="{BB962C8B-B14F-4D97-AF65-F5344CB8AC3E}">
        <p14:creationId xmlns:p14="http://schemas.microsoft.com/office/powerpoint/2010/main" val="388867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4</a:t>
            </a:fld>
            <a:endParaRPr lang="hu-HU"/>
          </a:p>
        </p:txBody>
      </p:sp>
    </p:spTree>
    <p:extLst>
      <p:ext uri="{BB962C8B-B14F-4D97-AF65-F5344CB8AC3E}">
        <p14:creationId xmlns:p14="http://schemas.microsoft.com/office/powerpoint/2010/main" val="169396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5</a:t>
            </a:fld>
            <a:endParaRPr lang="hu-HU"/>
          </a:p>
        </p:txBody>
      </p:sp>
    </p:spTree>
    <p:extLst>
      <p:ext uri="{BB962C8B-B14F-4D97-AF65-F5344CB8AC3E}">
        <p14:creationId xmlns:p14="http://schemas.microsoft.com/office/powerpoint/2010/main" val="98167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6</a:t>
            </a:fld>
            <a:endParaRPr lang="hu-HU"/>
          </a:p>
        </p:txBody>
      </p:sp>
    </p:spTree>
    <p:extLst>
      <p:ext uri="{BB962C8B-B14F-4D97-AF65-F5344CB8AC3E}">
        <p14:creationId xmlns:p14="http://schemas.microsoft.com/office/powerpoint/2010/main" val="308616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https://learn.microsoft.com/training/modules/describe-core-architectural-components-of-azure/1-introduction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2E91514-1FF8-4654-8856-46FE7FA2C3D5}" type="datetime8">
              <a:rPr lang="en-US" smtClean="0"/>
              <a:t>2/8/2024 11:28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024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8</a:t>
            </a:fld>
            <a:endParaRPr lang="hu-HU"/>
          </a:p>
        </p:txBody>
      </p:sp>
    </p:spTree>
    <p:extLst>
      <p:ext uri="{BB962C8B-B14F-4D97-AF65-F5344CB8AC3E}">
        <p14:creationId xmlns:p14="http://schemas.microsoft.com/office/powerpoint/2010/main" val="5956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https://learn.microsoft.com/training/modules/describe-core-architectural-components-of-azure/5-describe-azure-physical-infrastructure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region represents a collection of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datacenters</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They provide flexibility and scale.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Regions preserve data residency.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You can select regions close to your users.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Be aware of region deployment availability.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There are global services that are region independent.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list of regions and their locations is available at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https://azure.microsoft.com/explore/global-infrastructure/data-residency/#overview</a:t>
            </a:r>
            <a:endParaRPr lang="hu-HU" sz="11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D624C2A-8C20-41D6-A1CF-C9B81C728247}" type="datetime8">
              <a:rPr lang="en-US" smtClean="0"/>
              <a:t>2/8/2024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5340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15704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68600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56799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37309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933317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2, </a:t>
            </a:r>
            <a:r>
              <a:rPr lang="hu-HU" dirty="0" err="1"/>
              <a:t>Section</a:t>
            </a:r>
            <a:r>
              <a:rPr lang="hu-HU" dirty="0"/>
              <a:t> 1</a:t>
            </a:r>
          </a:p>
          <a:p>
            <a:r>
              <a:rPr lang="hu-HU" dirty="0"/>
              <a:t>Dr. Tóth 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C4C8F843-76CD-62E9-0EC8-2A3340AFA574}"/>
              </a:ext>
            </a:extLst>
          </p:cNvPr>
          <p:cNvSpPr>
            <a:spLocks noGrp="1"/>
          </p:cNvSpPr>
          <p:nvPr>
            <p:ph type="title"/>
          </p:nvPr>
        </p:nvSpPr>
        <p:spPr>
          <a:xfrm>
            <a:off x="588262" y="585216"/>
            <a:ext cx="11044938" cy="369332"/>
          </a:xfrm>
        </p:spPr>
        <p:txBody>
          <a:bodyPr>
            <a:normAutofit fontScale="90000"/>
          </a:bodyPr>
          <a:lstStyle/>
          <a:p>
            <a:r>
              <a:rPr lang="en-US" b="1" dirty="0"/>
              <a:t>Availability zones</a:t>
            </a:r>
          </a:p>
        </p:txBody>
      </p:sp>
      <p:sp>
        <p:nvSpPr>
          <p:cNvPr id="33" name="Text Placeholder 32">
            <a:extLst>
              <a:ext uri="{FF2B5EF4-FFF2-40B4-BE49-F238E27FC236}">
                <a16:creationId xmlns:a16="http://schemas.microsoft.com/office/drawing/2014/main" id="{165F5469-C863-9916-1803-07E04B8DDB8D}"/>
              </a:ext>
            </a:extLst>
          </p:cNvPr>
          <p:cNvSpPr>
            <a:spLocks noGrp="1"/>
          </p:cNvSpPr>
          <p:nvPr>
            <p:ph type="body" sz="quarter" idx="16"/>
          </p:nvPr>
        </p:nvSpPr>
        <p:spPr>
          <a:xfrm>
            <a:off x="584200" y="1594155"/>
            <a:ext cx="3338521" cy="4185761"/>
          </a:xfrm>
        </p:spPr>
        <p:txBody>
          <a:bodyPr/>
          <a:lstStyle/>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Provide protection against downtime due to </a:t>
            </a:r>
            <a:br>
              <a:rPr lang="en-IE" sz="2000" dirty="0">
                <a:latin typeface="+mn-lt"/>
                <a:cs typeface="Segoe UI Semilight" panose="020B0402040204020203" pitchFamily="34" charset="0"/>
              </a:rPr>
            </a:b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failure.</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Physically separate </a:t>
            </a:r>
            <a:r>
              <a:rPr lang="en-IE" sz="2000" dirty="0" err="1">
                <a:latin typeface="+mn-lt"/>
                <a:cs typeface="Segoe UI Semilight" panose="020B0402040204020203" pitchFamily="34" charset="0"/>
              </a:rPr>
              <a:t>datacenters</a:t>
            </a:r>
            <a:r>
              <a:rPr lang="en-IE" sz="2000" dirty="0">
                <a:latin typeface="+mn-lt"/>
                <a:cs typeface="Segoe UI Semilight" panose="020B0402040204020203" pitchFamily="34" charset="0"/>
              </a:rPr>
              <a:t> within the same region.</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Each </a:t>
            </a: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is equipped with independent power, cooling, and networking. </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Connected through private </a:t>
            </a:r>
            <a:r>
              <a:rPr lang="en-IE" sz="2000" dirty="0" err="1">
                <a:latin typeface="+mn-lt"/>
                <a:cs typeface="Segoe UI Semilight" panose="020B0402040204020203" pitchFamily="34" charset="0"/>
              </a:rPr>
              <a:t>fiber</a:t>
            </a:r>
            <a:r>
              <a:rPr lang="en-IE" sz="2000" dirty="0">
                <a:latin typeface="+mn-lt"/>
                <a:cs typeface="Segoe UI Semilight" panose="020B0402040204020203" pitchFamily="34" charset="0"/>
              </a:rPr>
              <a:t>-optic networks.</a:t>
            </a:r>
          </a:p>
        </p:txBody>
      </p:sp>
      <p:sp>
        <p:nvSpPr>
          <p:cNvPr id="89" name="Rectangle 88">
            <a:extLst>
              <a:ext uri="{FF2B5EF4-FFF2-40B4-BE49-F238E27FC236}">
                <a16:creationId xmlns:a16="http://schemas.microsoft.com/office/drawing/2014/main" id="{684B7AD5-6D1A-58E0-D90E-8C1B3C6AD6C1}"/>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CCAFCECD-02A5-CE07-D2D3-EF816CF8FB8E}"/>
              </a:ext>
            </a:extLst>
          </p:cNvPr>
          <p:cNvGrpSpPr/>
          <p:nvPr/>
        </p:nvGrpSpPr>
        <p:grpSpPr>
          <a:xfrm>
            <a:off x="5613860" y="1852761"/>
            <a:ext cx="4436142" cy="3887491"/>
            <a:chOff x="5613861" y="1878310"/>
            <a:chExt cx="4436142" cy="3887491"/>
          </a:xfrm>
        </p:grpSpPr>
        <p:grpSp>
          <p:nvGrpSpPr>
            <p:cNvPr id="92" name="Group 91">
              <a:extLst>
                <a:ext uri="{FF2B5EF4-FFF2-40B4-BE49-F238E27FC236}">
                  <a16:creationId xmlns:a16="http://schemas.microsoft.com/office/drawing/2014/main" id="{BBFAC0DA-1241-533F-219C-FE4456ADB67D}"/>
                </a:ext>
              </a:extLst>
            </p:cNvPr>
            <p:cNvGrpSpPr/>
            <p:nvPr/>
          </p:nvGrpSpPr>
          <p:grpSpPr>
            <a:xfrm>
              <a:off x="5891037" y="2704183"/>
              <a:ext cx="1568158" cy="926316"/>
              <a:chOff x="6999098" y="4432150"/>
              <a:chExt cx="1691583" cy="999222"/>
            </a:xfrm>
          </p:grpSpPr>
          <p:pic>
            <p:nvPicPr>
              <p:cNvPr id="107" name="Picture 106" descr="diagram of three fault domains, FD0, FD1 and FD1. FD0 contains one UD 0 and FD1 contains two update domains, UD1 and UD2.">
                <a:extLst>
                  <a:ext uri="{FF2B5EF4-FFF2-40B4-BE49-F238E27FC236}">
                    <a16:creationId xmlns:a16="http://schemas.microsoft.com/office/drawing/2014/main" id="{B90EE961-05FF-F84E-E01B-C13E92860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8" name="Picture 107" descr="diagram of three fault domains, FD0, FD1 and FD1. FD0 contains one UD 0 and FD1 contains two update domains, UD1 and UD2.">
                <a:extLst>
                  <a:ext uri="{FF2B5EF4-FFF2-40B4-BE49-F238E27FC236}">
                    <a16:creationId xmlns:a16="http://schemas.microsoft.com/office/drawing/2014/main" id="{70D00C55-DE85-AEDE-E6CF-1ADEBCD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3" name="Group 92">
              <a:extLst>
                <a:ext uri="{FF2B5EF4-FFF2-40B4-BE49-F238E27FC236}">
                  <a16:creationId xmlns:a16="http://schemas.microsoft.com/office/drawing/2014/main" id="{1977F6CB-82D0-97ED-B7AC-4034CE8FD363}"/>
                </a:ext>
              </a:extLst>
            </p:cNvPr>
            <p:cNvGrpSpPr/>
            <p:nvPr/>
          </p:nvGrpSpPr>
          <p:grpSpPr>
            <a:xfrm>
              <a:off x="8179709" y="2700839"/>
              <a:ext cx="1568158" cy="926316"/>
              <a:chOff x="6999098" y="4432150"/>
              <a:chExt cx="1691583" cy="999222"/>
            </a:xfrm>
          </p:grpSpPr>
          <p:pic>
            <p:nvPicPr>
              <p:cNvPr id="105" name="Picture 104" descr="diagram of three fault domains, FD0, FD1 and FD1. FD0 contains one UD 0 and FD1 contains two update domains, UD1 and UD2.">
                <a:extLst>
                  <a:ext uri="{FF2B5EF4-FFF2-40B4-BE49-F238E27FC236}">
                    <a16:creationId xmlns:a16="http://schemas.microsoft.com/office/drawing/2014/main" id="{6480D84D-D7CC-29AB-B220-B09B68682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6" name="Picture 105" descr="diagram of three fault domains, FD0, FD1 and FD1. FD0 contains one UD 0 and FD1 contains two update domains, UD1 and UD2.">
                <a:extLst>
                  <a:ext uri="{FF2B5EF4-FFF2-40B4-BE49-F238E27FC236}">
                    <a16:creationId xmlns:a16="http://schemas.microsoft.com/office/drawing/2014/main" id="{F19A8484-588D-F53E-7156-0F65604DE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4" name="Group 93">
              <a:extLst>
                <a:ext uri="{FF2B5EF4-FFF2-40B4-BE49-F238E27FC236}">
                  <a16:creationId xmlns:a16="http://schemas.microsoft.com/office/drawing/2014/main" id="{088D220E-60CA-A072-AA3F-F25F631F09DA}"/>
                </a:ext>
              </a:extLst>
            </p:cNvPr>
            <p:cNvGrpSpPr/>
            <p:nvPr/>
          </p:nvGrpSpPr>
          <p:grpSpPr>
            <a:xfrm>
              <a:off x="7103451" y="4367401"/>
              <a:ext cx="1568158" cy="926316"/>
              <a:chOff x="6999098" y="4432150"/>
              <a:chExt cx="1691583" cy="999222"/>
            </a:xfrm>
          </p:grpSpPr>
          <p:pic>
            <p:nvPicPr>
              <p:cNvPr id="103" name="Picture 102" descr="diagram of three fault domains, FD0, FD1 and FD1. FD0 contains one UD 0 and FD1 contains two update domains, UD1 and UD2.">
                <a:extLst>
                  <a:ext uri="{FF2B5EF4-FFF2-40B4-BE49-F238E27FC236}">
                    <a16:creationId xmlns:a16="http://schemas.microsoft.com/office/drawing/2014/main" id="{766CA164-2CC5-CF97-F684-95B364437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4" name="Picture 103" descr="diagram of three fault domains, FD0, FD1 and FD1. FD0 contains one UD 0 and FD1 contains two update domains, UD1 and UD2.">
                <a:extLst>
                  <a:ext uri="{FF2B5EF4-FFF2-40B4-BE49-F238E27FC236}">
                    <a16:creationId xmlns:a16="http://schemas.microsoft.com/office/drawing/2014/main" id="{9855404A-76FD-5A3A-9AE6-13C96CB7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95" name="Rectangle 94">
              <a:extLst>
                <a:ext uri="{FF2B5EF4-FFF2-40B4-BE49-F238E27FC236}">
                  <a16:creationId xmlns:a16="http://schemas.microsoft.com/office/drawing/2014/main" id="{0161BEA0-BF3D-2644-59E3-131BB83F7623}"/>
                </a:ext>
              </a:extLst>
            </p:cNvPr>
            <p:cNvSpPr/>
            <p:nvPr/>
          </p:nvSpPr>
          <p:spPr>
            <a:xfrm>
              <a:off x="5763844" y="2353207"/>
              <a:ext cx="1858457" cy="276999"/>
            </a:xfrm>
            <a:prstGeom prst="rect">
              <a:avLst/>
            </a:prstGeom>
          </p:spPr>
          <p:txBody>
            <a:bodyPr wrap="none" lIns="0" tIns="0" rIns="0" bIns="0">
              <a:spAutoFit/>
            </a:bodyPr>
            <a:lstStyle/>
            <a:p>
              <a:r>
                <a:rPr lang="en-IE" sz="1800" dirty="0"/>
                <a:t>Availability Zone 1</a:t>
              </a:r>
              <a:endParaRPr lang="en-US" sz="1800" dirty="0"/>
            </a:p>
          </p:txBody>
        </p:sp>
        <p:sp>
          <p:nvSpPr>
            <p:cNvPr id="96" name="Rectangle 95">
              <a:extLst>
                <a:ext uri="{FF2B5EF4-FFF2-40B4-BE49-F238E27FC236}">
                  <a16:creationId xmlns:a16="http://schemas.microsoft.com/office/drawing/2014/main" id="{93EC8766-1CE4-C87F-B7D0-EFDDB74664C6}"/>
                </a:ext>
              </a:extLst>
            </p:cNvPr>
            <p:cNvSpPr/>
            <p:nvPr/>
          </p:nvSpPr>
          <p:spPr>
            <a:xfrm>
              <a:off x="7014656" y="5339671"/>
              <a:ext cx="1858457" cy="276999"/>
            </a:xfrm>
            <a:prstGeom prst="rect">
              <a:avLst/>
            </a:prstGeom>
          </p:spPr>
          <p:txBody>
            <a:bodyPr wrap="none" lIns="0" tIns="0" rIns="0" bIns="0">
              <a:spAutoFit/>
            </a:bodyPr>
            <a:lstStyle/>
            <a:p>
              <a:r>
                <a:rPr lang="en-IE" sz="1800" dirty="0"/>
                <a:t>Availability Zone 3</a:t>
              </a:r>
              <a:endParaRPr lang="en-US" sz="1800" dirty="0"/>
            </a:p>
          </p:txBody>
        </p:sp>
        <p:sp>
          <p:nvSpPr>
            <p:cNvPr id="97" name="Rectangle 96">
              <a:extLst>
                <a:ext uri="{FF2B5EF4-FFF2-40B4-BE49-F238E27FC236}">
                  <a16:creationId xmlns:a16="http://schemas.microsoft.com/office/drawing/2014/main" id="{1801B1A3-46F5-870C-1587-C2085F1D2A65}"/>
                </a:ext>
              </a:extLst>
            </p:cNvPr>
            <p:cNvSpPr/>
            <p:nvPr/>
          </p:nvSpPr>
          <p:spPr>
            <a:xfrm>
              <a:off x="8052517" y="2321301"/>
              <a:ext cx="1858457" cy="276999"/>
            </a:xfrm>
            <a:prstGeom prst="rect">
              <a:avLst/>
            </a:prstGeom>
          </p:spPr>
          <p:txBody>
            <a:bodyPr wrap="none" lIns="0" tIns="0" rIns="0" bIns="0">
              <a:spAutoFit/>
            </a:bodyPr>
            <a:lstStyle/>
            <a:p>
              <a:r>
                <a:rPr lang="en-IE" sz="1800" dirty="0"/>
                <a:t>Availability Zone 2</a:t>
              </a:r>
              <a:endParaRPr lang="en-US" sz="1800" dirty="0"/>
            </a:p>
          </p:txBody>
        </p:sp>
        <p:sp>
          <p:nvSpPr>
            <p:cNvPr id="98" name="Arrow: Left-Right 97">
              <a:extLst>
                <a:ext uri="{FF2B5EF4-FFF2-40B4-BE49-F238E27FC236}">
                  <a16:creationId xmlns:a16="http://schemas.microsoft.com/office/drawing/2014/main" id="{E24401B9-588C-0A4A-0CCC-AED374A3ACD2}"/>
                </a:ext>
              </a:extLst>
            </p:cNvPr>
            <p:cNvSpPr/>
            <p:nvPr/>
          </p:nvSpPr>
          <p:spPr bwMode="auto">
            <a:xfrm>
              <a:off x="7516476" y="3023307"/>
              <a:ext cx="680897"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Arrow: Left-Right 98">
              <a:extLst>
                <a:ext uri="{FF2B5EF4-FFF2-40B4-BE49-F238E27FC236}">
                  <a16:creationId xmlns:a16="http://schemas.microsoft.com/office/drawing/2014/main" id="{285CD348-D8FE-7EE8-F87C-416A4BB32484}"/>
                </a:ext>
              </a:extLst>
            </p:cNvPr>
            <p:cNvSpPr/>
            <p:nvPr/>
          </p:nvSpPr>
          <p:spPr bwMode="auto">
            <a:xfrm rot="3143699">
              <a:off x="6879961" y="3811806"/>
              <a:ext cx="680898"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a:extLst>
                <a:ext uri="{FF2B5EF4-FFF2-40B4-BE49-F238E27FC236}">
                  <a16:creationId xmlns:a16="http://schemas.microsoft.com/office/drawing/2014/main" id="{37242DE4-946F-60C2-DC10-8E75B9C9990F}"/>
                </a:ext>
              </a:extLst>
            </p:cNvPr>
            <p:cNvPicPr>
              <a:picLocks noChangeAspect="1"/>
            </p:cNvPicPr>
            <p:nvPr/>
          </p:nvPicPr>
          <p:blipFill>
            <a:blip r:embed="rId4"/>
            <a:stretch>
              <a:fillRect/>
            </a:stretch>
          </p:blipFill>
          <p:spPr>
            <a:xfrm flipH="1">
              <a:off x="8191215" y="3698958"/>
              <a:ext cx="480395" cy="542563"/>
            </a:xfrm>
            <a:prstGeom prst="rect">
              <a:avLst/>
            </a:prstGeom>
          </p:spPr>
        </p:pic>
        <p:sp>
          <p:nvSpPr>
            <p:cNvPr id="101" name="Rectangle 100">
              <a:extLst>
                <a:ext uri="{FF2B5EF4-FFF2-40B4-BE49-F238E27FC236}">
                  <a16:creationId xmlns:a16="http://schemas.microsoft.com/office/drawing/2014/main" id="{171CC05A-DCEB-08DF-6E05-4B54ECA84727}"/>
                </a:ext>
              </a:extLst>
            </p:cNvPr>
            <p:cNvSpPr/>
            <p:nvPr/>
          </p:nvSpPr>
          <p:spPr bwMode="auto">
            <a:xfrm>
              <a:off x="5613861" y="2016056"/>
              <a:ext cx="4436142" cy="374974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94D08112-A39D-7D43-535C-41666C0DCF01}"/>
                </a:ext>
              </a:extLst>
            </p:cNvPr>
            <p:cNvSpPr/>
            <p:nvPr/>
          </p:nvSpPr>
          <p:spPr>
            <a:xfrm>
              <a:off x="7014656" y="1878310"/>
              <a:ext cx="1781002" cy="307777"/>
            </a:xfrm>
            <a:prstGeom prst="rect">
              <a:avLst/>
            </a:prstGeom>
            <a:solidFill>
              <a:schemeClr val="bg1"/>
            </a:solidFill>
          </p:spPr>
          <p:txBody>
            <a:bodyPr wrap="square" lIns="0" tIns="0" rIns="0" bIns="0">
              <a:spAutoFit/>
            </a:bodyPr>
            <a:lstStyle/>
            <a:p>
              <a:pPr algn="ctr"/>
              <a:r>
                <a:rPr lang="en-IE" sz="2000" dirty="0"/>
                <a:t>Azure Region</a:t>
              </a:r>
              <a:endParaRPr lang="en-US" sz="2000" dirty="0"/>
            </a:p>
          </p:txBody>
        </p:sp>
      </p:grpSp>
      <p:sp>
        <p:nvSpPr>
          <p:cNvPr id="2" name="Footer Placeholder 1">
            <a:extLst>
              <a:ext uri="{FF2B5EF4-FFF2-40B4-BE49-F238E27FC236}">
                <a16:creationId xmlns:a16="http://schemas.microsoft.com/office/drawing/2014/main" id="{11C28C7E-FB9A-7472-1833-B50F103BCC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en-US" b="1" dirty="0"/>
              <a:t>Availability zones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82044" y="1621186"/>
            <a:ext cx="11242109" cy="5055187"/>
          </a:xfrm>
        </p:spPr>
        <p:txBody>
          <a:bodyPr>
            <a:normAutofit/>
          </a:bodyPr>
          <a:lstStyle/>
          <a:p>
            <a:pPr marL="342900" indent="-342900" algn="just">
              <a:lnSpc>
                <a:spcPct val="100000"/>
              </a:lnSpc>
              <a:buFont typeface="Arial" panose="020B0604020202020204" pitchFamily="34" charset="0"/>
              <a:buChar char="•"/>
            </a:pPr>
            <a:r>
              <a:rPr lang="en-US" sz="2800" dirty="0"/>
              <a:t>Availability zones are primarily for VMs, managed disks, load balancers, and SQL databases</a:t>
            </a:r>
            <a:r>
              <a:rPr lang="hu-HU" sz="2800" dirty="0"/>
              <a:t>. </a:t>
            </a:r>
          </a:p>
          <a:p>
            <a:pPr algn="just">
              <a:lnSpc>
                <a:spcPct val="100000"/>
              </a:lnSpc>
            </a:pPr>
            <a:r>
              <a:rPr lang="en-US" sz="2800" dirty="0"/>
              <a:t>Azure services that support availability zones fall into </a:t>
            </a:r>
            <a:r>
              <a:rPr lang="hu-HU" sz="2800" dirty="0" err="1"/>
              <a:t>three</a:t>
            </a:r>
            <a:r>
              <a:rPr lang="en-US" sz="2800" dirty="0"/>
              <a:t> categories:</a:t>
            </a:r>
            <a:endParaRPr lang="hu-HU" sz="2800" dirty="0"/>
          </a:p>
          <a:p>
            <a:pPr marL="342900" indent="-342900" algn="just">
              <a:lnSpc>
                <a:spcPct val="100000"/>
              </a:lnSpc>
              <a:buFont typeface="Arial" panose="020B0604020202020204" pitchFamily="34" charset="0"/>
              <a:buChar char="•"/>
            </a:pPr>
            <a:r>
              <a:rPr lang="hu-HU" sz="2800" b="1" dirty="0" err="1"/>
              <a:t>Zonal</a:t>
            </a:r>
            <a:r>
              <a:rPr lang="hu-HU" sz="2800" b="1" dirty="0"/>
              <a:t> </a:t>
            </a:r>
            <a:r>
              <a:rPr lang="hu-HU" sz="2800" b="1" dirty="0" err="1"/>
              <a:t>services</a:t>
            </a:r>
            <a:r>
              <a:rPr lang="hu-HU" sz="2800" b="1" dirty="0"/>
              <a:t>: </a:t>
            </a:r>
            <a:r>
              <a:rPr lang="hu-HU" sz="2800" dirty="0" err="1"/>
              <a:t>You</a:t>
            </a:r>
            <a:r>
              <a:rPr lang="hu-HU" sz="2800" dirty="0"/>
              <a:t> pin </a:t>
            </a:r>
            <a:r>
              <a:rPr lang="hu-HU" sz="2800" dirty="0" err="1"/>
              <a:t>the</a:t>
            </a:r>
            <a:r>
              <a:rPr lang="hu-HU" sz="2800" dirty="0"/>
              <a:t> </a:t>
            </a:r>
            <a:r>
              <a:rPr lang="hu-HU" sz="2800" dirty="0" err="1"/>
              <a:t>resource</a:t>
            </a:r>
            <a:r>
              <a:rPr lang="hu-HU" sz="2800" dirty="0"/>
              <a:t> </a:t>
            </a:r>
            <a:r>
              <a:rPr lang="hu-HU" sz="2800" dirty="0" err="1"/>
              <a:t>to</a:t>
            </a:r>
            <a:r>
              <a:rPr lang="hu-HU" sz="2800" dirty="0"/>
              <a:t> a </a:t>
            </a:r>
            <a:r>
              <a:rPr lang="hu-HU" sz="2800" dirty="0" err="1"/>
              <a:t>specific</a:t>
            </a:r>
            <a:r>
              <a:rPr lang="hu-HU" sz="2800" dirty="0"/>
              <a:t> </a:t>
            </a:r>
            <a:r>
              <a:rPr lang="hu-HU" sz="2800" dirty="0" err="1"/>
              <a:t>zone</a:t>
            </a:r>
            <a:r>
              <a:rPr lang="hu-HU" sz="2800" dirty="0"/>
              <a:t> (</a:t>
            </a:r>
            <a:r>
              <a:rPr lang="hu-HU" sz="2800" dirty="0" err="1"/>
              <a:t>for</a:t>
            </a:r>
            <a:r>
              <a:rPr lang="hu-HU" sz="2800" dirty="0"/>
              <a:t> </a:t>
            </a:r>
            <a:r>
              <a:rPr lang="hu-HU" sz="2800" dirty="0" err="1"/>
              <a:t>example</a:t>
            </a:r>
            <a:r>
              <a:rPr lang="hu-HU" sz="2800" dirty="0"/>
              <a:t>, </a:t>
            </a:r>
            <a:r>
              <a:rPr lang="hu-HU" sz="2800" dirty="0" err="1"/>
              <a:t>VMs</a:t>
            </a:r>
            <a:r>
              <a:rPr lang="hu-HU" sz="2800" dirty="0"/>
              <a:t>, </a:t>
            </a:r>
            <a:r>
              <a:rPr lang="hu-HU" sz="2800" dirty="0" err="1"/>
              <a:t>managed</a:t>
            </a:r>
            <a:r>
              <a:rPr lang="hu-HU" sz="2800" dirty="0"/>
              <a:t> </a:t>
            </a:r>
            <a:r>
              <a:rPr lang="hu-HU" sz="2800" dirty="0" err="1"/>
              <a:t>disks</a:t>
            </a:r>
            <a:r>
              <a:rPr lang="hu-HU" sz="2800" dirty="0"/>
              <a:t>, IP </a:t>
            </a:r>
            <a:r>
              <a:rPr lang="hu-HU" sz="2800" dirty="0" err="1"/>
              <a:t>addresses</a:t>
            </a:r>
            <a:r>
              <a:rPr lang="hu-HU" sz="2800" dirty="0"/>
              <a:t>).</a:t>
            </a:r>
          </a:p>
          <a:p>
            <a:pPr marL="342900" indent="-342900" algn="just">
              <a:lnSpc>
                <a:spcPct val="100000"/>
              </a:lnSpc>
              <a:buFont typeface="Arial" panose="020B0604020202020204" pitchFamily="34" charset="0"/>
              <a:buChar char="•"/>
            </a:pPr>
            <a:r>
              <a:rPr lang="hu-HU" sz="2800" b="1" dirty="0" err="1"/>
              <a:t>Zone-redundant</a:t>
            </a:r>
            <a:r>
              <a:rPr lang="hu-HU" sz="2800" b="1" dirty="0"/>
              <a:t> </a:t>
            </a:r>
            <a:r>
              <a:rPr lang="hu-HU" sz="2800" b="1" dirty="0" err="1"/>
              <a:t>services</a:t>
            </a:r>
            <a:r>
              <a:rPr lang="hu-HU" sz="2800" b="1" dirty="0"/>
              <a:t>: </a:t>
            </a:r>
            <a:r>
              <a:rPr lang="hu-HU" sz="2800" dirty="0"/>
              <a:t>The platform </a:t>
            </a:r>
            <a:r>
              <a:rPr lang="hu-HU" sz="2800" dirty="0" err="1"/>
              <a:t>replicates</a:t>
            </a:r>
            <a:r>
              <a:rPr lang="hu-HU" sz="2800" dirty="0"/>
              <a:t> </a:t>
            </a:r>
            <a:r>
              <a:rPr lang="hu-HU" sz="2800" dirty="0" err="1"/>
              <a:t>automatically</a:t>
            </a:r>
            <a:r>
              <a:rPr lang="hu-HU" sz="2800" dirty="0"/>
              <a:t> </a:t>
            </a:r>
            <a:r>
              <a:rPr lang="hu-HU" sz="2800" dirty="0" err="1"/>
              <a:t>across</a:t>
            </a:r>
            <a:r>
              <a:rPr lang="hu-HU" sz="2800" dirty="0"/>
              <a:t> </a:t>
            </a:r>
            <a:r>
              <a:rPr lang="hu-HU" sz="2800" dirty="0" err="1"/>
              <a:t>zones</a:t>
            </a:r>
            <a:r>
              <a:rPr lang="hu-HU" sz="2800" dirty="0"/>
              <a:t> (</a:t>
            </a:r>
            <a:r>
              <a:rPr lang="hu-HU" sz="2800" dirty="0" err="1"/>
              <a:t>for</a:t>
            </a:r>
            <a:r>
              <a:rPr lang="hu-HU" sz="2800" dirty="0"/>
              <a:t> </a:t>
            </a:r>
            <a:r>
              <a:rPr lang="hu-HU" sz="2800" dirty="0" err="1"/>
              <a:t>example</a:t>
            </a:r>
            <a:r>
              <a:rPr lang="hu-HU" sz="2800" dirty="0"/>
              <a:t>, </a:t>
            </a:r>
            <a:r>
              <a:rPr lang="hu-HU" sz="2800" dirty="0" err="1"/>
              <a:t>zone-redundant</a:t>
            </a:r>
            <a:r>
              <a:rPr lang="hu-HU" sz="2800" dirty="0"/>
              <a:t> </a:t>
            </a:r>
            <a:r>
              <a:rPr lang="hu-HU" sz="2800" dirty="0" err="1"/>
              <a:t>storage</a:t>
            </a:r>
            <a:r>
              <a:rPr lang="hu-HU" sz="2800" dirty="0"/>
              <a:t>, SQL </a:t>
            </a:r>
            <a:r>
              <a:rPr lang="hu-HU" sz="2800" dirty="0" err="1"/>
              <a:t>Database</a:t>
            </a:r>
            <a:r>
              <a:rPr lang="hu-HU" sz="2800" dirty="0"/>
              <a:t>).</a:t>
            </a:r>
          </a:p>
          <a:p>
            <a:pPr marL="342900" indent="-342900" algn="just">
              <a:lnSpc>
                <a:spcPct val="100000"/>
              </a:lnSpc>
              <a:buFont typeface="Arial" panose="020B0604020202020204" pitchFamily="34" charset="0"/>
              <a:buChar char="•"/>
            </a:pPr>
            <a:r>
              <a:rPr lang="hu-HU" sz="2800" b="1" dirty="0"/>
              <a:t>Non-</a:t>
            </a:r>
            <a:r>
              <a:rPr lang="hu-HU" sz="2800" b="1" dirty="0" err="1"/>
              <a:t>regional</a:t>
            </a:r>
            <a:r>
              <a:rPr lang="hu-HU" sz="2800" b="1" dirty="0"/>
              <a:t> </a:t>
            </a:r>
            <a:r>
              <a:rPr lang="hu-HU" sz="2800" b="1" dirty="0" err="1"/>
              <a:t>services</a:t>
            </a:r>
            <a:r>
              <a:rPr lang="hu-HU" sz="2800" b="1" dirty="0"/>
              <a:t>:</a:t>
            </a:r>
            <a:r>
              <a:rPr lang="en-US" sz="2800" b="1" i="0" dirty="0">
                <a:solidFill>
                  <a:srgbClr val="161616"/>
                </a:solidFill>
                <a:effectLst/>
                <a:latin typeface="Segoe UI" panose="020B0502040204020203" pitchFamily="34" charset="0"/>
              </a:rPr>
              <a:t> </a:t>
            </a:r>
            <a:r>
              <a:rPr lang="en-US" sz="2800" b="0" i="0" dirty="0">
                <a:solidFill>
                  <a:srgbClr val="161616"/>
                </a:solidFill>
                <a:effectLst/>
                <a:latin typeface="Segoe UI" panose="020B0502040204020203" pitchFamily="34" charset="0"/>
              </a:rPr>
              <a:t>Services are always available from Azure geographies and are resilient to zone-wide outages as well as region-wide outages</a:t>
            </a:r>
            <a:endParaRPr lang="hu-HU" sz="2800" dirty="0"/>
          </a:p>
          <a:p>
            <a:pPr algn="l">
              <a:lnSpc>
                <a:spcPct val="100000"/>
              </a:lnSpc>
            </a:pPr>
            <a:endParaRPr lang="hu-HU" dirty="0"/>
          </a:p>
        </p:txBody>
      </p:sp>
    </p:spTree>
    <p:extLst>
      <p:ext uri="{BB962C8B-B14F-4D97-AF65-F5344CB8AC3E}">
        <p14:creationId xmlns:p14="http://schemas.microsoft.com/office/powerpoint/2010/main" val="2365100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91F5192-02F8-133C-C29B-A07175D17E75}"/>
              </a:ext>
            </a:extLst>
          </p:cNvPr>
          <p:cNvSpPr>
            <a:spLocks noGrp="1"/>
          </p:cNvSpPr>
          <p:nvPr>
            <p:ph type="title"/>
          </p:nvPr>
        </p:nvSpPr>
        <p:spPr/>
        <p:txBody>
          <a:bodyPr>
            <a:normAutofit fontScale="90000"/>
          </a:bodyPr>
          <a:lstStyle/>
          <a:p>
            <a:r>
              <a:rPr lang="en-US" b="1" dirty="0"/>
              <a:t>Region pairs</a:t>
            </a:r>
          </a:p>
        </p:txBody>
      </p:sp>
      <p:sp>
        <p:nvSpPr>
          <p:cNvPr id="12" name="Text Placeholder 11">
            <a:extLst>
              <a:ext uri="{FF2B5EF4-FFF2-40B4-BE49-F238E27FC236}">
                <a16:creationId xmlns:a16="http://schemas.microsoft.com/office/drawing/2014/main" id="{FFC87A41-DF2D-F286-488A-86642E44C275}"/>
              </a:ext>
            </a:extLst>
          </p:cNvPr>
          <p:cNvSpPr>
            <a:spLocks noGrp="1"/>
          </p:cNvSpPr>
          <p:nvPr>
            <p:ph type="body" sz="quarter" idx="15"/>
          </p:nvPr>
        </p:nvSpPr>
        <p:spPr>
          <a:xfrm>
            <a:off x="586389" y="1591056"/>
            <a:ext cx="4124909" cy="4001095"/>
          </a:xfrm>
        </p:spPr>
        <p:txBody>
          <a:bodyPr wrap="square">
            <a:spAutoFit/>
          </a:bodyPr>
          <a:lstStyle/>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At least 300 miles of separation between region pairs.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Automatic replication for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some services.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Prioritized region recovery in the event of outage.</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Updates are rolled out sequentially to minimize downtime.</a:t>
            </a:r>
          </a:p>
          <a:p>
            <a:pPr marL="290513" indent="-290513">
              <a:spcBef>
                <a:spcPts val="0"/>
              </a:spcBef>
              <a:spcAft>
                <a:spcPts val="1200"/>
              </a:spcAft>
            </a:pPr>
            <a:r>
              <a:rPr lang="en-US" sz="2000" dirty="0">
                <a:latin typeface="+mn-lt"/>
                <a:cs typeface="Segoe UI Semilight" panose="020B0402040204020203" pitchFamily="34" charset="0"/>
              </a:rPr>
              <a:t>Web link:</a:t>
            </a:r>
            <a:br>
              <a:rPr lang="en-US" sz="2000" dirty="0">
                <a:latin typeface="+mn-lt"/>
                <a:cs typeface="Segoe UI Semilight" panose="020B0402040204020203" pitchFamily="34" charset="0"/>
              </a:rPr>
            </a:br>
            <a:r>
              <a:rPr lang="en-US" sz="2000" dirty="0">
                <a:solidFill>
                  <a:srgbClr val="0078D4"/>
                </a:solidFill>
                <a:latin typeface="+mn-lt"/>
                <a:cs typeface="Segoe UI Semilight" panose="020B0402040204020203" pitchFamily="34" charset="0"/>
                <a:hlinkClick r:id="rId3">
                  <a:extLst>
                    <a:ext uri="{A12FA001-AC4F-418D-AE19-62706E023703}">
                      <ahyp:hlinkClr xmlns:ahyp="http://schemas.microsoft.com/office/drawing/2018/hyperlinkcolor" val="tx"/>
                    </a:ext>
                  </a:extLst>
                </a:hlinkClick>
              </a:rPr>
              <a:t>https://aka.ms/PairedRegions</a:t>
            </a:r>
            <a:endParaRPr lang="en-US" sz="2000" dirty="0">
              <a:solidFill>
                <a:srgbClr val="0078D4"/>
              </a:solidFill>
              <a:latin typeface="+mn-lt"/>
              <a:cs typeface="Segoe UI Semilight" panose="020B0402040204020203" pitchFamily="34" charset="0"/>
            </a:endParaRPr>
          </a:p>
        </p:txBody>
      </p:sp>
      <p:graphicFrame>
        <p:nvGraphicFramePr>
          <p:cNvPr id="15" name="Table 14">
            <a:extLst>
              <a:ext uri="{FF2B5EF4-FFF2-40B4-BE49-F238E27FC236}">
                <a16:creationId xmlns:a16="http://schemas.microsoft.com/office/drawing/2014/main" id="{4B6D82B1-0064-AA16-158A-15F29446805D}"/>
              </a:ext>
            </a:extLst>
          </p:cNvPr>
          <p:cNvGraphicFramePr>
            <a:graphicFrameLocks noGrp="1"/>
          </p:cNvGraphicFramePr>
          <p:nvPr/>
        </p:nvGraphicFramePr>
        <p:xfrm>
          <a:off x="5016955" y="1591056"/>
          <a:ext cx="2800949" cy="4674435"/>
        </p:xfrm>
        <a:graphic>
          <a:graphicData uri="http://schemas.openxmlformats.org/drawingml/2006/table">
            <a:tbl>
              <a:tblPr firstRow="1">
                <a:tableStyleId>{2D5ABB26-0587-4C30-8999-92F81FD0307C}</a:tableStyleId>
              </a:tblPr>
              <a:tblGrid>
                <a:gridCol w="2800949">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extLst>
                  <a:ext uri="{0D108BD9-81ED-4DB2-BD59-A6C34878D82A}">
                    <a16:rowId xmlns:a16="http://schemas.microsoft.com/office/drawing/2014/main" val="2295325405"/>
                  </a:ext>
                </a:extLst>
              </a:tr>
              <a:tr h="309546">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5" name="Arrow: Left-Right 24">
            <a:extLst>
              <a:ext uri="{FF2B5EF4-FFF2-40B4-BE49-F238E27FC236}">
                <a16:creationId xmlns:a16="http://schemas.microsoft.com/office/drawing/2014/main" id="{31CC69ED-65D4-973C-0BCB-7B14ACED2651}"/>
              </a:ext>
              <a:ext uri="{C183D7F6-B498-43B3-948B-1728B52AA6E4}">
                <adec:decorative xmlns:adec="http://schemas.microsoft.com/office/drawing/2017/decorative" val="1"/>
              </a:ext>
            </a:extLst>
          </p:cNvPr>
          <p:cNvSpPr/>
          <p:nvPr/>
        </p:nvSpPr>
        <p:spPr bwMode="auto">
          <a:xfrm>
            <a:off x="7947553" y="3731530"/>
            <a:ext cx="729342" cy="393486"/>
          </a:xfrm>
          <a:prstGeom prst="leftRightArrow">
            <a:avLst>
              <a:gd name="adj1" fmla="val 50001"/>
              <a:gd name="adj2"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4" name="Table 23">
            <a:extLst>
              <a:ext uri="{FF2B5EF4-FFF2-40B4-BE49-F238E27FC236}">
                <a16:creationId xmlns:a16="http://schemas.microsoft.com/office/drawing/2014/main" id="{95620AF2-7CBF-AB9F-7B3F-5E894AF94A52}"/>
              </a:ext>
            </a:extLst>
          </p:cNvPr>
          <p:cNvGraphicFramePr>
            <a:graphicFrameLocks noGrp="1"/>
          </p:cNvGraphicFramePr>
          <p:nvPr/>
        </p:nvGraphicFramePr>
        <p:xfrm>
          <a:off x="8806543" y="1591056"/>
          <a:ext cx="2793320" cy="4674435"/>
        </p:xfrm>
        <a:graphic>
          <a:graphicData uri="http://schemas.openxmlformats.org/drawingml/2006/table">
            <a:tbl>
              <a:tblPr firstRow="1">
                <a:tableStyleId>{2D5ABB26-0587-4C30-8999-92F81FD0307C}</a:tableStyleId>
              </a:tblPr>
              <a:tblGrid>
                <a:gridCol w="2793320">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2295325405"/>
                  </a:ext>
                </a:extLst>
              </a:tr>
              <a:tr h="309546">
                <a:tc>
                  <a:txBody>
                    <a:bodyPr/>
                    <a:lstStyle/>
                    <a:p>
                      <a:pPr algn="ctr" fontAlgn="base"/>
                      <a:r>
                        <a:rPr lang="en-US" sz="1600" b="0" dirty="0">
                          <a:solidFill>
                            <a:schemeClr val="tx1"/>
                          </a:solidFill>
                          <a:effectLst/>
                        </a:rPr>
                        <a:t>South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b="0" dirty="0">
                          <a:solidFill>
                            <a:schemeClr val="tx1"/>
                          </a:solidFill>
                          <a:effectLst/>
                        </a:rPr>
                        <a:t>West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b="0" dirty="0">
                          <a:solidFill>
                            <a:schemeClr val="tx1"/>
                          </a:solidFill>
                          <a:effectLst/>
                        </a:rPr>
                        <a:t>West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b="0" dirty="0">
                          <a:solidFill>
                            <a:schemeClr val="tx1"/>
                          </a:solidFill>
                          <a:effectLst/>
                        </a:rPr>
                        <a:t>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b="0" dirty="0">
                          <a:solidFill>
                            <a:schemeClr val="tx1"/>
                          </a:solidFill>
                          <a:effectLst/>
                        </a:rPr>
                        <a:t>Canada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b="0" dirty="0">
                          <a:solidFill>
                            <a:schemeClr val="tx1"/>
                          </a:solidFill>
                          <a:effectLst/>
                        </a:rPr>
                        <a:t>West Europe​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b="0" dirty="0">
                          <a:solidFill>
                            <a:schemeClr val="tx1"/>
                          </a:solidFill>
                          <a:effectLst/>
                        </a:rPr>
                        <a:t>UK South​</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b="0" dirty="0">
                          <a:solidFill>
                            <a:schemeClr val="tx1"/>
                          </a:solidFill>
                          <a:effectLst/>
                        </a:rPr>
                        <a:t>Germany Northeast​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b="0" dirty="0">
                          <a:solidFill>
                            <a:schemeClr val="tx1"/>
                          </a:solidFill>
                          <a:effectLst/>
                        </a:rPr>
                        <a:t>East Asia​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b="0" dirty="0">
                          <a:solidFill>
                            <a:schemeClr val="tx1"/>
                          </a:solidFill>
                          <a:effectLst/>
                        </a:rPr>
                        <a:t>North China​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b="0" dirty="0">
                          <a:solidFill>
                            <a:schemeClr val="tx1"/>
                          </a:solidFill>
                          <a:effectLst/>
                        </a:rPr>
                        <a:t>Japan West​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b="0" dirty="0">
                          <a:solidFill>
                            <a:schemeClr val="tx1"/>
                          </a:solidFill>
                          <a:effectLst/>
                        </a:rPr>
                        <a:t>Australia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b="0" dirty="0">
                          <a:solidFill>
                            <a:schemeClr val="tx1"/>
                          </a:solidFill>
                          <a:effectLst/>
                        </a:rPr>
                        <a:t>India Central​</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b="0" dirty="0">
                          <a:solidFill>
                            <a:schemeClr val="tx1"/>
                          </a:solidFill>
                          <a:effectLst/>
                        </a:rPr>
                        <a:t>South Central US ​</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 name="Footer Placeholder 1">
            <a:extLst>
              <a:ext uri="{FF2B5EF4-FFF2-40B4-BE49-F238E27FC236}">
                <a16:creationId xmlns:a16="http://schemas.microsoft.com/office/drawing/2014/main" id="{77074184-1370-E8F2-AE4F-F734832B1FF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Azure</a:t>
            </a:r>
            <a:r>
              <a:rPr lang="hu-HU" b="1" dirty="0"/>
              <a:t> </a:t>
            </a:r>
            <a:r>
              <a:rPr lang="hu-HU" b="1" dirty="0" err="1"/>
              <a:t>region</a:t>
            </a:r>
            <a:r>
              <a:rPr lang="hu-HU" b="1" dirty="0"/>
              <a:t> </a:t>
            </a:r>
            <a:r>
              <a:rPr lang="hu-HU" b="1" dirty="0" err="1"/>
              <a:t>pairs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lnSpc>
                <a:spcPct val="100000"/>
              </a:lnSpc>
            </a:pPr>
            <a:r>
              <a:rPr lang="en-US" dirty="0"/>
              <a:t>Examples of region pairs in Azure are West US paired with East US and </a:t>
            </a:r>
            <a:r>
              <a:rPr lang="en-US" dirty="0" err="1"/>
              <a:t>SouthEast</a:t>
            </a:r>
            <a:r>
              <a:rPr lang="en-US" dirty="0"/>
              <a:t> Asia paired with East Asia</a:t>
            </a:r>
            <a:endParaRPr lang="hu-HU" dirty="0"/>
          </a:p>
        </p:txBody>
      </p:sp>
      <p:pic>
        <p:nvPicPr>
          <p:cNvPr id="5" name="Kép 4">
            <a:extLst>
              <a:ext uri="{FF2B5EF4-FFF2-40B4-BE49-F238E27FC236}">
                <a16:creationId xmlns:a16="http://schemas.microsoft.com/office/drawing/2014/main" id="{640EC763-816C-4534-A69C-2D162FB06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7341"/>
            <a:ext cx="12192000" cy="3819799"/>
          </a:xfrm>
          <a:prstGeom prst="rect">
            <a:avLst/>
          </a:prstGeom>
        </p:spPr>
      </p:pic>
      <p:pic>
        <p:nvPicPr>
          <p:cNvPr id="4" name="Kép 3">
            <a:extLst>
              <a:ext uri="{FF2B5EF4-FFF2-40B4-BE49-F238E27FC236}">
                <a16:creationId xmlns:a16="http://schemas.microsoft.com/office/drawing/2014/main" id="{888356B6-AB04-454A-8B6D-385C90E9F57A}"/>
              </a:ext>
            </a:extLst>
          </p:cNvPr>
          <p:cNvPicPr>
            <a:picLocks noChangeAspect="1"/>
          </p:cNvPicPr>
          <p:nvPr/>
        </p:nvPicPr>
        <p:blipFill>
          <a:blip r:embed="rId4"/>
          <a:stretch>
            <a:fillRect/>
          </a:stretch>
        </p:blipFill>
        <p:spPr>
          <a:xfrm>
            <a:off x="258358" y="6539201"/>
            <a:ext cx="4230991" cy="274344"/>
          </a:xfrm>
          <a:prstGeom prst="rect">
            <a:avLst/>
          </a:prstGeom>
        </p:spPr>
      </p:pic>
    </p:spTree>
    <p:extLst>
      <p:ext uri="{BB962C8B-B14F-4D97-AF65-F5344CB8AC3E}">
        <p14:creationId xmlns:p14="http://schemas.microsoft.com/office/powerpoint/2010/main" val="181683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Azure</a:t>
            </a:r>
            <a:r>
              <a:rPr lang="hu-HU" b="1" dirty="0"/>
              <a:t> </a:t>
            </a:r>
            <a:r>
              <a:rPr lang="hu-HU" b="1" dirty="0" err="1"/>
              <a:t>region</a:t>
            </a:r>
            <a:r>
              <a:rPr lang="hu-HU" b="1" dirty="0"/>
              <a:t> </a:t>
            </a:r>
            <a:r>
              <a:rPr lang="hu-HU" b="1" dirty="0" err="1"/>
              <a:t>pairs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25885" y="1621186"/>
            <a:ext cx="11354844" cy="5055187"/>
          </a:xfrm>
        </p:spPr>
        <p:txBody>
          <a:bodyPr>
            <a:normAutofit lnSpcReduction="10000"/>
          </a:bodyPr>
          <a:lstStyle/>
          <a:p>
            <a:pPr algn="just">
              <a:lnSpc>
                <a:spcPct val="100000"/>
              </a:lnSpc>
            </a:pPr>
            <a:r>
              <a:rPr lang="hu-HU" sz="2800" dirty="0"/>
              <a:t>T</a:t>
            </a:r>
            <a:r>
              <a:rPr lang="en-US" sz="2800" dirty="0"/>
              <a:t>he pair of regions is directly connected and far enough apart to be isolated from regional disasters</a:t>
            </a:r>
            <a:r>
              <a:rPr lang="hu-HU" sz="2800" dirty="0"/>
              <a:t>.</a:t>
            </a:r>
          </a:p>
          <a:p>
            <a:pPr algn="just">
              <a:lnSpc>
                <a:spcPct val="100000"/>
              </a:lnSpc>
            </a:pPr>
            <a:endParaRPr lang="hu-HU" sz="2800" dirty="0"/>
          </a:p>
          <a:p>
            <a:pPr algn="just">
              <a:lnSpc>
                <a:spcPct val="100000"/>
              </a:lnSpc>
            </a:pPr>
            <a:r>
              <a:rPr lang="en-US" sz="2800" dirty="0"/>
              <a:t>Additional advantages of region pairs</a:t>
            </a:r>
            <a:r>
              <a:rPr lang="hu-HU" sz="2800" dirty="0"/>
              <a:t>:</a:t>
            </a:r>
            <a:endParaRPr lang="en-US" sz="2800" dirty="0"/>
          </a:p>
          <a:p>
            <a:pPr marL="342900" indent="-342900" algn="just">
              <a:lnSpc>
                <a:spcPct val="100000"/>
              </a:lnSpc>
              <a:buFont typeface="Arial" panose="020B0604020202020204" pitchFamily="34" charset="0"/>
              <a:buChar char="•"/>
            </a:pPr>
            <a:r>
              <a:rPr lang="en-US" sz="2800" dirty="0"/>
              <a:t>If an extensive Azure outage occurs, one region out of every pair is prioritized to make sure at least one is restored as quickly as possible for applications hosted in that region pair.</a:t>
            </a:r>
          </a:p>
          <a:p>
            <a:pPr marL="342900" indent="-342900" algn="just">
              <a:lnSpc>
                <a:spcPct val="100000"/>
              </a:lnSpc>
              <a:buFont typeface="Arial" panose="020B0604020202020204" pitchFamily="34" charset="0"/>
              <a:buChar char="•"/>
            </a:pPr>
            <a:r>
              <a:rPr lang="en-US" sz="2800" dirty="0"/>
              <a:t>Planned Azure updates are rolled out to paired regions one region at a time to minimize downtime and risk of application outage.</a:t>
            </a:r>
          </a:p>
          <a:p>
            <a:pPr marL="342900" indent="-342900" algn="just">
              <a:lnSpc>
                <a:spcPct val="100000"/>
              </a:lnSpc>
              <a:buFont typeface="Arial" panose="020B0604020202020204" pitchFamily="34" charset="0"/>
              <a:buChar char="•"/>
            </a:pPr>
            <a:r>
              <a:rPr lang="en-US" sz="2800" dirty="0"/>
              <a:t>Data continues to reside within the same geography as its pair (except for Brazil South) for tax- and law-enforcement jurisdiction purposes.</a:t>
            </a:r>
            <a:endParaRPr lang="hu-HU" sz="2800" dirty="0"/>
          </a:p>
          <a:p>
            <a:pPr algn="l">
              <a:lnSpc>
                <a:spcPct val="100000"/>
              </a:lnSpc>
            </a:pPr>
            <a:endParaRPr lang="hu-HU" dirty="0"/>
          </a:p>
        </p:txBody>
      </p:sp>
    </p:spTree>
    <p:extLst>
      <p:ext uri="{BB962C8B-B14F-4D97-AF65-F5344CB8AC3E}">
        <p14:creationId xmlns:p14="http://schemas.microsoft.com/office/powerpoint/2010/main" val="127342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4C448174-47A8-B21C-9C9D-D9504FE9A9CE}"/>
              </a:ext>
            </a:extLst>
          </p:cNvPr>
          <p:cNvSpPr>
            <a:spLocks noGrp="1"/>
          </p:cNvSpPr>
          <p:nvPr>
            <p:ph type="title"/>
          </p:nvPr>
        </p:nvSpPr>
        <p:spPr/>
        <p:txBody>
          <a:bodyPr>
            <a:normAutofit fontScale="90000"/>
          </a:bodyPr>
          <a:lstStyle/>
          <a:p>
            <a:r>
              <a:rPr lang="en-US" b="1" noProof="0" dirty="0"/>
              <a:t>Azure sovereign </a:t>
            </a:r>
            <a:r>
              <a:rPr lang="en-US" b="1" dirty="0"/>
              <a:t>r</a:t>
            </a:r>
            <a:r>
              <a:rPr lang="en-US" b="1" noProof="0" dirty="0" err="1"/>
              <a:t>egions</a:t>
            </a:r>
            <a:r>
              <a:rPr lang="en-US" b="1" noProof="0" dirty="0"/>
              <a:t> (US government services)</a:t>
            </a:r>
            <a:endParaRPr lang="en-US" b="1" dirty="0"/>
          </a:p>
        </p:txBody>
      </p:sp>
      <p:sp>
        <p:nvSpPr>
          <p:cNvPr id="74" name="Text Placeholder 73">
            <a:extLst>
              <a:ext uri="{FF2B5EF4-FFF2-40B4-BE49-F238E27FC236}">
                <a16:creationId xmlns:a16="http://schemas.microsoft.com/office/drawing/2014/main" id="{DBDE7BE9-7C6F-ABFE-68A6-EB277B641CEB}"/>
              </a:ext>
            </a:extLst>
          </p:cNvPr>
          <p:cNvSpPr>
            <a:spLocks noGrp="1"/>
          </p:cNvSpPr>
          <p:nvPr>
            <p:ph type="body" sz="quarter" idx="16"/>
          </p:nvPr>
        </p:nvSpPr>
        <p:spPr>
          <a:xfrm>
            <a:off x="584200" y="1594155"/>
            <a:ext cx="3174143" cy="1538883"/>
          </a:xfrm>
        </p:spPr>
        <p:txBody>
          <a:bodyPr/>
          <a:lstStyle/>
          <a:p>
            <a:r>
              <a:rPr lang="en-US" sz="2000" dirty="0"/>
              <a:t>Meets the security and compliance needs of US federal agencies, state and local governments, and their solution providers.</a:t>
            </a:r>
            <a:endParaRPr lang="en-US" sz="2000" noProof="0" dirty="0"/>
          </a:p>
        </p:txBody>
      </p:sp>
      <p:sp>
        <p:nvSpPr>
          <p:cNvPr id="73" name="Text Placeholder 72">
            <a:extLst>
              <a:ext uri="{FF2B5EF4-FFF2-40B4-BE49-F238E27FC236}">
                <a16:creationId xmlns:a16="http://schemas.microsoft.com/office/drawing/2014/main" id="{70E19C87-C63E-8480-CB53-0CCCB46A2E39}"/>
              </a:ext>
            </a:extLst>
          </p:cNvPr>
          <p:cNvSpPr>
            <a:spLocks noGrp="1"/>
          </p:cNvSpPr>
          <p:nvPr>
            <p:ph type="body" sz="quarter" idx="15"/>
          </p:nvPr>
        </p:nvSpPr>
        <p:spPr>
          <a:xfrm>
            <a:off x="586389" y="3420206"/>
            <a:ext cx="3172811" cy="2200602"/>
          </a:xfrm>
        </p:spPr>
        <p:txBody>
          <a:bodyPr/>
          <a:lstStyle/>
          <a:p>
            <a:pPr marL="0" indent="0">
              <a:spcBef>
                <a:spcPts val="0"/>
              </a:spcBef>
              <a:spcAft>
                <a:spcPts val="600"/>
              </a:spcAft>
              <a:buNone/>
            </a:pPr>
            <a:r>
              <a:rPr lang="en-US" sz="2000" dirty="0">
                <a:latin typeface="+mn-lt"/>
              </a:rPr>
              <a:t>Azure government:</a:t>
            </a:r>
          </a:p>
          <a:p>
            <a:pPr marL="347663" indent="-233363">
              <a:spcBef>
                <a:spcPts val="0"/>
              </a:spcBef>
              <a:spcAft>
                <a:spcPts val="600"/>
              </a:spcAft>
              <a:buFont typeface="Arial" panose="020B0604020202020204" pitchFamily="34" charset="0"/>
              <a:buChar char="•"/>
            </a:pPr>
            <a:r>
              <a:rPr lang="en-US" sz="1800" dirty="0">
                <a:latin typeface="+mn-lt"/>
              </a:rPr>
              <a:t>Separate instance of Azure.</a:t>
            </a:r>
          </a:p>
          <a:p>
            <a:pPr marL="347663" indent="-233363">
              <a:spcBef>
                <a:spcPts val="0"/>
              </a:spcBef>
              <a:spcAft>
                <a:spcPts val="600"/>
              </a:spcAft>
              <a:buFont typeface="Arial" panose="020B0604020202020204" pitchFamily="34" charset="0"/>
              <a:buChar char="•"/>
            </a:pPr>
            <a:r>
              <a:rPr lang="en-US" sz="1800" dirty="0">
                <a:latin typeface="+mn-lt"/>
              </a:rPr>
              <a:t>Physically isolated from non-US government deployments.</a:t>
            </a:r>
          </a:p>
          <a:p>
            <a:pPr marL="347663" indent="-233363">
              <a:spcBef>
                <a:spcPts val="0"/>
              </a:spcBef>
              <a:spcAft>
                <a:spcPts val="600"/>
              </a:spcAft>
              <a:buFont typeface="Arial" panose="020B0604020202020204" pitchFamily="34" charset="0"/>
              <a:buChar char="•"/>
            </a:pPr>
            <a:r>
              <a:rPr lang="en-US" sz="1800" dirty="0">
                <a:latin typeface="+mn-lt"/>
              </a:rPr>
              <a:t>Accessible only to screened, authorized personnel.</a:t>
            </a:r>
          </a:p>
        </p:txBody>
      </p:sp>
      <p:grpSp>
        <p:nvGrpSpPr>
          <p:cNvPr id="3" name="Group 2">
            <a:extLst>
              <a:ext uri="{FF2B5EF4-FFF2-40B4-BE49-F238E27FC236}">
                <a16:creationId xmlns:a16="http://schemas.microsoft.com/office/drawing/2014/main" id="{1F14A177-80DD-04AC-11C3-970AC8F6C252}"/>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226" name="Rectangle 225">
              <a:extLst>
                <a:ext uri="{FF2B5EF4-FFF2-40B4-BE49-F238E27FC236}">
                  <a16:creationId xmlns:a16="http://schemas.microsoft.com/office/drawing/2014/main" id="{7F80B9AE-7974-C1BB-49FE-B621850BF37A}"/>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1F07A1C8-9036-D66F-0C38-F699B057C716}"/>
                </a:ext>
                <a:ext uri="{C183D7F6-B498-43B3-948B-1728B52AA6E4}">
                  <adec:decorative xmlns:adec="http://schemas.microsoft.com/office/drawing/2017/decorative" val="1"/>
                </a:ext>
              </a:extLst>
            </p:cNvPr>
            <p:cNvGrpSpPr>
              <a:grpSpLocks noChangeAspect="1"/>
            </p:cNvGrpSpPr>
            <p:nvPr/>
          </p:nvGrpSpPr>
          <p:grpSpPr bwMode="auto">
            <a:xfrm>
              <a:off x="5532893" y="2778692"/>
              <a:ext cx="4598078" cy="2035628"/>
              <a:chOff x="5526" y="820"/>
              <a:chExt cx="1283" cy="568"/>
            </a:xfrm>
          </p:grpSpPr>
          <p:sp>
            <p:nvSpPr>
              <p:cNvPr id="228" name="AutoShape 3">
                <a:extLst>
                  <a:ext uri="{FF2B5EF4-FFF2-40B4-BE49-F238E27FC236}">
                    <a16:creationId xmlns:a16="http://schemas.microsoft.com/office/drawing/2014/main" id="{3CB0579E-81B1-14B1-7D61-A85631DE8A4E}"/>
                  </a:ext>
                </a:extLst>
              </p:cNvPr>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9" name="Freeform 5">
                <a:extLst>
                  <a:ext uri="{FF2B5EF4-FFF2-40B4-BE49-F238E27FC236}">
                    <a16:creationId xmlns:a16="http://schemas.microsoft.com/office/drawing/2014/main" id="{F69E28F9-2DB9-F6A9-7E41-46A7197F3452}"/>
                  </a:ext>
                </a:extLst>
              </p:cNvPr>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Rectangle 6">
                <a:extLst>
                  <a:ext uri="{FF2B5EF4-FFF2-40B4-BE49-F238E27FC236}">
                    <a16:creationId xmlns:a16="http://schemas.microsoft.com/office/drawing/2014/main" id="{03224FD1-6D97-4E9F-B8A3-6F1D7DFB3EE7}"/>
                  </a:ext>
                </a:extLst>
              </p:cNvPr>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1" name="Rectangle 7">
                <a:extLst>
                  <a:ext uri="{FF2B5EF4-FFF2-40B4-BE49-F238E27FC236}">
                    <a16:creationId xmlns:a16="http://schemas.microsoft.com/office/drawing/2014/main" id="{B046D496-AC14-4E2D-F95C-CC4D3C3CD764}"/>
                  </a:ext>
                </a:extLst>
              </p:cNvPr>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2" name="Rectangle 8">
                <a:extLst>
                  <a:ext uri="{FF2B5EF4-FFF2-40B4-BE49-F238E27FC236}">
                    <a16:creationId xmlns:a16="http://schemas.microsoft.com/office/drawing/2014/main" id="{B2E4BAD5-5BC3-064E-D6E7-B93B8D1B23AB}"/>
                  </a:ext>
                </a:extLst>
              </p:cNvPr>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3" name="Rectangle 9">
                <a:extLst>
                  <a:ext uri="{FF2B5EF4-FFF2-40B4-BE49-F238E27FC236}">
                    <a16:creationId xmlns:a16="http://schemas.microsoft.com/office/drawing/2014/main" id="{21BF986C-AC24-9679-2C5D-5E6CB0B38354}"/>
                  </a:ext>
                </a:extLst>
              </p:cNvPr>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4" name="Rectangle 10">
                <a:extLst>
                  <a:ext uri="{FF2B5EF4-FFF2-40B4-BE49-F238E27FC236}">
                    <a16:creationId xmlns:a16="http://schemas.microsoft.com/office/drawing/2014/main" id="{55D7CABD-466E-5E38-DA09-FFC77F25D079}"/>
                  </a:ext>
                </a:extLst>
              </p:cNvPr>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5" name="Freeform 11">
                <a:extLst>
                  <a:ext uri="{FF2B5EF4-FFF2-40B4-BE49-F238E27FC236}">
                    <a16:creationId xmlns:a16="http://schemas.microsoft.com/office/drawing/2014/main" id="{8E277E42-5E85-262D-2333-C44E9A3F8421}"/>
                  </a:ext>
                </a:extLst>
              </p:cNvPr>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6" name="Freeform 12">
                <a:extLst>
                  <a:ext uri="{FF2B5EF4-FFF2-40B4-BE49-F238E27FC236}">
                    <a16:creationId xmlns:a16="http://schemas.microsoft.com/office/drawing/2014/main" id="{C24F5114-E2EC-296C-17C1-F71C680DC1D1}"/>
                  </a:ext>
                </a:extLst>
              </p:cNvPr>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7" name="Rectangle 13">
                <a:extLst>
                  <a:ext uri="{FF2B5EF4-FFF2-40B4-BE49-F238E27FC236}">
                    <a16:creationId xmlns:a16="http://schemas.microsoft.com/office/drawing/2014/main" id="{3343189E-D8E1-CDE2-1553-BECC5A84D3DB}"/>
                  </a:ext>
                </a:extLst>
              </p:cNvPr>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8" name="Rectangle 14">
                <a:extLst>
                  <a:ext uri="{FF2B5EF4-FFF2-40B4-BE49-F238E27FC236}">
                    <a16:creationId xmlns:a16="http://schemas.microsoft.com/office/drawing/2014/main" id="{CAF2BEB4-9815-9468-56CC-9ACDF3B8DAF1}"/>
                  </a:ext>
                </a:extLst>
              </p:cNvPr>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9" name="Rectangle 15">
                <a:extLst>
                  <a:ext uri="{FF2B5EF4-FFF2-40B4-BE49-F238E27FC236}">
                    <a16:creationId xmlns:a16="http://schemas.microsoft.com/office/drawing/2014/main" id="{1B06D1BC-70DE-CB2D-FB82-3A70DFBD1EBD}"/>
                  </a:ext>
                </a:extLst>
              </p:cNvPr>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0" name="Rectangle 16">
                <a:extLst>
                  <a:ext uri="{FF2B5EF4-FFF2-40B4-BE49-F238E27FC236}">
                    <a16:creationId xmlns:a16="http://schemas.microsoft.com/office/drawing/2014/main" id="{E7442D78-D8E4-5C2B-DCEC-579D44E84CF1}"/>
                  </a:ext>
                </a:extLst>
              </p:cNvPr>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1" name="Freeform 17">
                <a:extLst>
                  <a:ext uri="{FF2B5EF4-FFF2-40B4-BE49-F238E27FC236}">
                    <a16:creationId xmlns:a16="http://schemas.microsoft.com/office/drawing/2014/main" id="{871BB67A-2875-29EE-8CA3-E8EF28377552}"/>
                  </a:ext>
                </a:extLst>
              </p:cNvPr>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2" name="Freeform 18">
                <a:extLst>
                  <a:ext uri="{FF2B5EF4-FFF2-40B4-BE49-F238E27FC236}">
                    <a16:creationId xmlns:a16="http://schemas.microsoft.com/office/drawing/2014/main" id="{2FE0434A-8D44-EDDD-2301-141109D7D551}"/>
                  </a:ext>
                </a:extLst>
              </p:cNvPr>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3" name="Freeform 19">
                <a:extLst>
                  <a:ext uri="{FF2B5EF4-FFF2-40B4-BE49-F238E27FC236}">
                    <a16:creationId xmlns:a16="http://schemas.microsoft.com/office/drawing/2014/main" id="{3B4F1CCF-8F48-5E6B-8B70-E2A895047C23}"/>
                  </a:ext>
                </a:extLst>
              </p:cNvPr>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4" name="Rectangle 20">
                <a:extLst>
                  <a:ext uri="{FF2B5EF4-FFF2-40B4-BE49-F238E27FC236}">
                    <a16:creationId xmlns:a16="http://schemas.microsoft.com/office/drawing/2014/main" id="{E1097E50-97BB-A846-E671-0E889FE8A6F3}"/>
                  </a:ext>
                </a:extLst>
              </p:cNvPr>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5" name="Rectangle 21">
                <a:extLst>
                  <a:ext uri="{FF2B5EF4-FFF2-40B4-BE49-F238E27FC236}">
                    <a16:creationId xmlns:a16="http://schemas.microsoft.com/office/drawing/2014/main" id="{DA48F8CD-472D-F02E-B742-CE7B9CF5F862}"/>
                  </a:ext>
                </a:extLst>
              </p:cNvPr>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6" name="Rectangle 22">
                <a:extLst>
                  <a:ext uri="{FF2B5EF4-FFF2-40B4-BE49-F238E27FC236}">
                    <a16:creationId xmlns:a16="http://schemas.microsoft.com/office/drawing/2014/main" id="{CF61A62F-53F4-018B-D80E-ADC3430C4F84}"/>
                  </a:ext>
                </a:extLst>
              </p:cNvPr>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7" name="Rectangle 23">
                <a:extLst>
                  <a:ext uri="{FF2B5EF4-FFF2-40B4-BE49-F238E27FC236}">
                    <a16:creationId xmlns:a16="http://schemas.microsoft.com/office/drawing/2014/main" id="{E5D7DB1F-5A25-2934-1B7A-E697BC3FF470}"/>
                  </a:ext>
                </a:extLst>
              </p:cNvPr>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8" name="Rectangle 24">
                <a:extLst>
                  <a:ext uri="{FF2B5EF4-FFF2-40B4-BE49-F238E27FC236}">
                    <a16:creationId xmlns:a16="http://schemas.microsoft.com/office/drawing/2014/main" id="{52160378-196A-35AC-8FD9-F63315AAD8D1}"/>
                  </a:ext>
                </a:extLst>
              </p:cNvPr>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9" name="Rectangle 25">
                <a:extLst>
                  <a:ext uri="{FF2B5EF4-FFF2-40B4-BE49-F238E27FC236}">
                    <a16:creationId xmlns:a16="http://schemas.microsoft.com/office/drawing/2014/main" id="{B508F2D0-1A9F-6540-DF9F-01D55CCB832F}"/>
                  </a:ext>
                </a:extLst>
              </p:cNvPr>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0" name="Rectangle 26">
                <a:extLst>
                  <a:ext uri="{FF2B5EF4-FFF2-40B4-BE49-F238E27FC236}">
                    <a16:creationId xmlns:a16="http://schemas.microsoft.com/office/drawing/2014/main" id="{A400E43C-DB4D-CE0C-9FA5-EB0688C65157}"/>
                  </a:ext>
                </a:extLst>
              </p:cNvPr>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1" name="Rectangle 27">
                <a:extLst>
                  <a:ext uri="{FF2B5EF4-FFF2-40B4-BE49-F238E27FC236}">
                    <a16:creationId xmlns:a16="http://schemas.microsoft.com/office/drawing/2014/main" id="{108ADE47-129E-ABC3-C0E6-CB3100336BC7}"/>
                  </a:ext>
                </a:extLst>
              </p:cNvPr>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2" name="Rectangle 28">
                <a:extLst>
                  <a:ext uri="{FF2B5EF4-FFF2-40B4-BE49-F238E27FC236}">
                    <a16:creationId xmlns:a16="http://schemas.microsoft.com/office/drawing/2014/main" id="{700A718C-E52B-8C87-6FE7-1D053678BBC5}"/>
                  </a:ext>
                </a:extLst>
              </p:cNvPr>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3" name="Freeform 29">
                <a:extLst>
                  <a:ext uri="{FF2B5EF4-FFF2-40B4-BE49-F238E27FC236}">
                    <a16:creationId xmlns:a16="http://schemas.microsoft.com/office/drawing/2014/main" id="{7E4EC8E9-F272-C91A-E471-682A6E003D3D}"/>
                  </a:ext>
                </a:extLst>
              </p:cNvPr>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4" name="Rectangle 30">
                <a:extLst>
                  <a:ext uri="{FF2B5EF4-FFF2-40B4-BE49-F238E27FC236}">
                    <a16:creationId xmlns:a16="http://schemas.microsoft.com/office/drawing/2014/main" id="{FE941D7E-3B60-B64D-C353-20B6A0DB15F0}"/>
                  </a:ext>
                </a:extLst>
              </p:cNvPr>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5" name="Rectangle 31">
                <a:extLst>
                  <a:ext uri="{FF2B5EF4-FFF2-40B4-BE49-F238E27FC236}">
                    <a16:creationId xmlns:a16="http://schemas.microsoft.com/office/drawing/2014/main" id="{91AA1297-F63D-C2AB-F264-B4318FBE652B}"/>
                  </a:ext>
                </a:extLst>
              </p:cNvPr>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6" name="Rectangle 32">
                <a:extLst>
                  <a:ext uri="{FF2B5EF4-FFF2-40B4-BE49-F238E27FC236}">
                    <a16:creationId xmlns:a16="http://schemas.microsoft.com/office/drawing/2014/main" id="{09966D9F-95B3-A4CF-9978-DB52467B1EBE}"/>
                  </a:ext>
                </a:extLst>
              </p:cNvPr>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sp>
        <p:nvSpPr>
          <p:cNvPr id="2" name="Footer Placeholder 1">
            <a:extLst>
              <a:ext uri="{FF2B5EF4-FFF2-40B4-BE49-F238E27FC236}">
                <a16:creationId xmlns:a16="http://schemas.microsoft.com/office/drawing/2014/main" id="{CE8F2C7F-D6F9-6421-2E8D-CF71295926A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862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D1743486-DD36-724B-650D-22D5F3D5A7D2}"/>
              </a:ext>
            </a:extLst>
          </p:cNvPr>
          <p:cNvSpPr>
            <a:spLocks noGrp="1"/>
          </p:cNvSpPr>
          <p:nvPr>
            <p:ph type="title"/>
          </p:nvPr>
        </p:nvSpPr>
        <p:spPr/>
        <p:txBody>
          <a:bodyPr>
            <a:normAutofit fontScale="90000"/>
          </a:bodyPr>
          <a:lstStyle/>
          <a:p>
            <a:r>
              <a:rPr lang="en-US" b="1" noProof="0" dirty="0"/>
              <a:t>Azure sovereign </a:t>
            </a:r>
            <a:r>
              <a:rPr lang="en-US" b="1" dirty="0"/>
              <a:t>r</a:t>
            </a:r>
            <a:r>
              <a:rPr lang="en-US" b="1" noProof="0" dirty="0" err="1"/>
              <a:t>egions</a:t>
            </a:r>
            <a:r>
              <a:rPr lang="en-US" b="1" noProof="0" dirty="0"/>
              <a:t> (Azure China)</a:t>
            </a:r>
            <a:endParaRPr lang="en-US" b="1" dirty="0"/>
          </a:p>
        </p:txBody>
      </p:sp>
      <p:sp>
        <p:nvSpPr>
          <p:cNvPr id="25" name="Text Placeholder 24">
            <a:extLst>
              <a:ext uri="{FF2B5EF4-FFF2-40B4-BE49-F238E27FC236}">
                <a16:creationId xmlns:a16="http://schemas.microsoft.com/office/drawing/2014/main" id="{2C5AD385-EED6-E8F5-A416-116CFD3AD1FB}"/>
              </a:ext>
            </a:extLst>
          </p:cNvPr>
          <p:cNvSpPr>
            <a:spLocks noGrp="1"/>
          </p:cNvSpPr>
          <p:nvPr>
            <p:ph type="body" sz="quarter" idx="17"/>
          </p:nvPr>
        </p:nvSpPr>
        <p:spPr>
          <a:xfrm>
            <a:off x="584199" y="1386766"/>
            <a:ext cx="11011601" cy="677108"/>
          </a:xfrm>
        </p:spPr>
        <p:txBody>
          <a:bodyPr>
            <a:normAutofit lnSpcReduction="10000"/>
          </a:bodyPr>
          <a:lstStyle/>
          <a:p>
            <a:r>
              <a:rPr lang="en-US" sz="2200" dirty="0"/>
              <a:t>Microsoft is China’s first foreign public cloud service provider, in compliance with government regulations.</a:t>
            </a:r>
            <a:endParaRPr lang="en-US" sz="2200" noProof="0" dirty="0"/>
          </a:p>
        </p:txBody>
      </p:sp>
      <p:grpSp>
        <p:nvGrpSpPr>
          <p:cNvPr id="111" name="Group 110">
            <a:extLst>
              <a:ext uri="{FF2B5EF4-FFF2-40B4-BE49-F238E27FC236}">
                <a16:creationId xmlns:a16="http://schemas.microsoft.com/office/drawing/2014/main" id="{27CF8537-212C-17DD-4692-FDF76F66C6B4}"/>
              </a:ext>
              <a:ext uri="{C183D7F6-B498-43B3-948B-1728B52AA6E4}">
                <adec:decorative xmlns:adec="http://schemas.microsoft.com/office/drawing/2017/decorative" val="1"/>
              </a:ext>
            </a:extLst>
          </p:cNvPr>
          <p:cNvGrpSpPr/>
          <p:nvPr/>
        </p:nvGrpSpPr>
        <p:grpSpPr>
          <a:xfrm>
            <a:off x="584196" y="2381069"/>
            <a:ext cx="801688" cy="2736605"/>
            <a:chOff x="584196" y="2164133"/>
            <a:chExt cx="801688" cy="2736605"/>
          </a:xfrm>
        </p:grpSpPr>
        <p:grpSp>
          <p:nvGrpSpPr>
            <p:cNvPr id="26" name="Group 25">
              <a:extLst>
                <a:ext uri="{FF2B5EF4-FFF2-40B4-BE49-F238E27FC236}">
                  <a16:creationId xmlns:a16="http://schemas.microsoft.com/office/drawing/2014/main" id="{7B24B06E-FC0F-7E01-74CD-22ADB615B957}"/>
                </a:ext>
                <a:ext uri="{C183D7F6-B498-43B3-948B-1728B52AA6E4}">
                  <adec:decorative xmlns:adec="http://schemas.microsoft.com/office/drawing/2017/decorative" val="1"/>
                </a:ext>
              </a:extLst>
            </p:cNvPr>
            <p:cNvGrpSpPr>
              <a:grpSpLocks noChangeAspect="1"/>
            </p:cNvGrpSpPr>
            <p:nvPr/>
          </p:nvGrpSpPr>
          <p:grpSpPr>
            <a:xfrm>
              <a:off x="584196" y="3133183"/>
              <a:ext cx="801688" cy="798513"/>
              <a:chOff x="7296944" y="5021262"/>
              <a:chExt cx="801688" cy="798513"/>
            </a:xfrm>
          </p:grpSpPr>
          <p:sp>
            <p:nvSpPr>
              <p:cNvPr id="27" name="Rectangle 25">
                <a:extLst>
                  <a:ext uri="{FF2B5EF4-FFF2-40B4-BE49-F238E27FC236}">
                    <a16:creationId xmlns:a16="http://schemas.microsoft.com/office/drawing/2014/main" id="{A420E6C6-B02D-5EAB-F73A-4C09D7FA9C9D}"/>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A2E531D2-E230-F0F2-F4B2-CB6F11FBB4C0}"/>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EEEE4D43-1D59-8F55-85F3-42100A03ED7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a:extLst>
                  <a:ext uri="{FF2B5EF4-FFF2-40B4-BE49-F238E27FC236}">
                    <a16:creationId xmlns:a16="http://schemas.microsoft.com/office/drawing/2014/main" id="{D602DE13-E23B-65DD-8624-1A6A197D6BD1}"/>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a:extLst>
                  <a:ext uri="{FF2B5EF4-FFF2-40B4-BE49-F238E27FC236}">
                    <a16:creationId xmlns:a16="http://schemas.microsoft.com/office/drawing/2014/main" id="{27245705-E2EF-B54C-E11E-4BCEADFD5A6F}"/>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a:extLst>
                  <a:ext uri="{FF2B5EF4-FFF2-40B4-BE49-F238E27FC236}">
                    <a16:creationId xmlns:a16="http://schemas.microsoft.com/office/drawing/2014/main" id="{E9965C59-018F-AB07-EC91-217AC1DC7A5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a:extLst>
                  <a:ext uri="{FF2B5EF4-FFF2-40B4-BE49-F238E27FC236}">
                    <a16:creationId xmlns:a16="http://schemas.microsoft.com/office/drawing/2014/main" id="{0EBC8683-669A-3666-C955-78461FAFDCB9}"/>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a:extLst>
                  <a:ext uri="{FF2B5EF4-FFF2-40B4-BE49-F238E27FC236}">
                    <a16:creationId xmlns:a16="http://schemas.microsoft.com/office/drawing/2014/main" id="{90EBB761-7FE2-0DC7-ED7B-D35D62E96655}"/>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a:extLst>
                  <a:ext uri="{FF2B5EF4-FFF2-40B4-BE49-F238E27FC236}">
                    <a16:creationId xmlns:a16="http://schemas.microsoft.com/office/drawing/2014/main" id="{095EB0C1-73BA-0035-B427-D3AD2F2A8F08}"/>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a:extLst>
                  <a:ext uri="{FF2B5EF4-FFF2-40B4-BE49-F238E27FC236}">
                    <a16:creationId xmlns:a16="http://schemas.microsoft.com/office/drawing/2014/main" id="{B12411A3-BFA7-3D48-1279-794B54A8E5BA}"/>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a:extLst>
                  <a:ext uri="{FF2B5EF4-FFF2-40B4-BE49-F238E27FC236}">
                    <a16:creationId xmlns:a16="http://schemas.microsoft.com/office/drawing/2014/main" id="{217CE90D-FD81-FCB5-F030-4EB44EC387C8}"/>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a:extLst>
                  <a:ext uri="{FF2B5EF4-FFF2-40B4-BE49-F238E27FC236}">
                    <a16:creationId xmlns:a16="http://schemas.microsoft.com/office/drawing/2014/main" id="{783AED23-E621-7597-B151-E444EA2DAEA4}"/>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a:extLst>
                  <a:ext uri="{FF2B5EF4-FFF2-40B4-BE49-F238E27FC236}">
                    <a16:creationId xmlns:a16="http://schemas.microsoft.com/office/drawing/2014/main" id="{EBB63586-D703-16FF-3A1A-6D0836DE7D94}"/>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C46608BA-F28D-6976-602D-1C233B6D452C}"/>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9">
                <a:extLst>
                  <a:ext uri="{FF2B5EF4-FFF2-40B4-BE49-F238E27FC236}">
                    <a16:creationId xmlns:a16="http://schemas.microsoft.com/office/drawing/2014/main" id="{3328D585-9DFC-9483-0F9C-A2FE50BBD9B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0">
                <a:extLst>
                  <a:ext uri="{FF2B5EF4-FFF2-40B4-BE49-F238E27FC236}">
                    <a16:creationId xmlns:a16="http://schemas.microsoft.com/office/drawing/2014/main" id="{A20FD375-0131-AD7D-45F2-6380E1C8E03E}"/>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a:extLst>
                <a:ext uri="{FF2B5EF4-FFF2-40B4-BE49-F238E27FC236}">
                  <a16:creationId xmlns:a16="http://schemas.microsoft.com/office/drawing/2014/main" id="{309BEBB4-5539-BB03-A2A3-EC0A2874111B}"/>
                </a:ext>
                <a:ext uri="{C183D7F6-B498-43B3-948B-1728B52AA6E4}">
                  <adec:decorative xmlns:adec="http://schemas.microsoft.com/office/drawing/2017/decorative" val="1"/>
                </a:ext>
              </a:extLst>
            </p:cNvPr>
            <p:cNvGrpSpPr>
              <a:grpSpLocks noChangeAspect="1"/>
            </p:cNvGrpSpPr>
            <p:nvPr/>
          </p:nvGrpSpPr>
          <p:grpSpPr>
            <a:xfrm>
              <a:off x="584196" y="2164133"/>
              <a:ext cx="801688" cy="798513"/>
              <a:chOff x="7296944" y="5021262"/>
              <a:chExt cx="801688" cy="798513"/>
            </a:xfrm>
          </p:grpSpPr>
          <p:sp>
            <p:nvSpPr>
              <p:cNvPr id="78" name="Rectangle 25">
                <a:extLst>
                  <a:ext uri="{FF2B5EF4-FFF2-40B4-BE49-F238E27FC236}">
                    <a16:creationId xmlns:a16="http://schemas.microsoft.com/office/drawing/2014/main" id="{184400B7-12DE-1D44-6406-4BA5E13FBD87}"/>
                  </a:ext>
                </a:extLst>
              </p:cNvPr>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26">
                <a:extLst>
                  <a:ext uri="{FF2B5EF4-FFF2-40B4-BE49-F238E27FC236}">
                    <a16:creationId xmlns:a16="http://schemas.microsoft.com/office/drawing/2014/main" id="{569537F1-CD97-525C-772C-BC2F8A67BDBF}"/>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7">
                <a:extLst>
                  <a:ext uri="{FF2B5EF4-FFF2-40B4-BE49-F238E27FC236}">
                    <a16:creationId xmlns:a16="http://schemas.microsoft.com/office/drawing/2014/main" id="{20A85103-0E79-96B2-3804-802F674B0553}"/>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8">
                <a:extLst>
                  <a:ext uri="{FF2B5EF4-FFF2-40B4-BE49-F238E27FC236}">
                    <a16:creationId xmlns:a16="http://schemas.microsoft.com/office/drawing/2014/main" id="{0E555656-B4CE-643D-E639-5E04DB3524A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9">
                <a:extLst>
                  <a:ext uri="{FF2B5EF4-FFF2-40B4-BE49-F238E27FC236}">
                    <a16:creationId xmlns:a16="http://schemas.microsoft.com/office/drawing/2014/main" id="{D9102D4A-F41C-6C70-9007-E2AF2C2CFFF1}"/>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
                <a:extLst>
                  <a:ext uri="{FF2B5EF4-FFF2-40B4-BE49-F238E27FC236}">
                    <a16:creationId xmlns:a16="http://schemas.microsoft.com/office/drawing/2014/main" id="{06009E3B-9807-0EF1-ECCC-90D0DEE6D864}"/>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
                <a:extLst>
                  <a:ext uri="{FF2B5EF4-FFF2-40B4-BE49-F238E27FC236}">
                    <a16:creationId xmlns:a16="http://schemas.microsoft.com/office/drawing/2014/main" id="{F487F10A-94F3-3845-843B-F2CDA25EC6E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
                <a:extLst>
                  <a:ext uri="{FF2B5EF4-FFF2-40B4-BE49-F238E27FC236}">
                    <a16:creationId xmlns:a16="http://schemas.microsoft.com/office/drawing/2014/main" id="{D4250D4A-B790-AE49-2834-AB2BADDE6890}"/>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3">
                <a:extLst>
                  <a:ext uri="{FF2B5EF4-FFF2-40B4-BE49-F238E27FC236}">
                    <a16:creationId xmlns:a16="http://schemas.microsoft.com/office/drawing/2014/main" id="{C08921E2-4889-A7CA-323F-B20111D70F4F}"/>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4">
                <a:extLst>
                  <a:ext uri="{FF2B5EF4-FFF2-40B4-BE49-F238E27FC236}">
                    <a16:creationId xmlns:a16="http://schemas.microsoft.com/office/drawing/2014/main" id="{CA26200E-5B3B-E4C6-4656-D5F6F37A55A7}"/>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5">
                <a:extLst>
                  <a:ext uri="{FF2B5EF4-FFF2-40B4-BE49-F238E27FC236}">
                    <a16:creationId xmlns:a16="http://schemas.microsoft.com/office/drawing/2014/main" id="{BD7A1D5A-84D0-D729-F799-968E986AACDE}"/>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6">
                <a:extLst>
                  <a:ext uri="{FF2B5EF4-FFF2-40B4-BE49-F238E27FC236}">
                    <a16:creationId xmlns:a16="http://schemas.microsoft.com/office/drawing/2014/main" id="{0CB989B8-8126-C9F3-CF67-1E65E97B42CB}"/>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7">
                <a:extLst>
                  <a:ext uri="{FF2B5EF4-FFF2-40B4-BE49-F238E27FC236}">
                    <a16:creationId xmlns:a16="http://schemas.microsoft.com/office/drawing/2014/main" id="{982FE178-95D8-7B4E-7751-EE6550B3B63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8">
                <a:extLst>
                  <a:ext uri="{FF2B5EF4-FFF2-40B4-BE49-F238E27FC236}">
                    <a16:creationId xmlns:a16="http://schemas.microsoft.com/office/drawing/2014/main" id="{EA9AFE5D-9068-898C-710B-32560E310429}"/>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9">
                <a:extLst>
                  <a:ext uri="{FF2B5EF4-FFF2-40B4-BE49-F238E27FC236}">
                    <a16:creationId xmlns:a16="http://schemas.microsoft.com/office/drawing/2014/main" id="{16DE91AF-3A02-8002-C131-90140E334405}"/>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0">
                <a:extLst>
                  <a:ext uri="{FF2B5EF4-FFF2-40B4-BE49-F238E27FC236}">
                    <a16:creationId xmlns:a16="http://schemas.microsoft.com/office/drawing/2014/main" id="{7274367E-D7E9-A768-8105-11D8D7795EDC}"/>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a:extLst>
                <a:ext uri="{FF2B5EF4-FFF2-40B4-BE49-F238E27FC236}">
                  <a16:creationId xmlns:a16="http://schemas.microsoft.com/office/drawing/2014/main" id="{9599BB00-86EB-FB86-7F6A-96FA834147A3}"/>
                </a:ext>
                <a:ext uri="{C183D7F6-B498-43B3-948B-1728B52AA6E4}">
                  <adec:decorative xmlns:adec="http://schemas.microsoft.com/office/drawing/2017/decorative" val="1"/>
                </a:ext>
              </a:extLst>
            </p:cNvPr>
            <p:cNvGrpSpPr>
              <a:grpSpLocks noChangeAspect="1"/>
            </p:cNvGrpSpPr>
            <p:nvPr/>
          </p:nvGrpSpPr>
          <p:grpSpPr>
            <a:xfrm>
              <a:off x="584199" y="4102232"/>
              <a:ext cx="801682" cy="798506"/>
              <a:chOff x="7296944" y="5021262"/>
              <a:chExt cx="801688" cy="798513"/>
            </a:xfrm>
          </p:grpSpPr>
          <p:sp>
            <p:nvSpPr>
              <p:cNvPr id="95" name="Rectangle 25">
                <a:extLst>
                  <a:ext uri="{FF2B5EF4-FFF2-40B4-BE49-F238E27FC236}">
                    <a16:creationId xmlns:a16="http://schemas.microsoft.com/office/drawing/2014/main" id="{909D4177-AD55-8101-524C-0B0B3D1E6339}"/>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Freeform 26">
                <a:extLst>
                  <a:ext uri="{FF2B5EF4-FFF2-40B4-BE49-F238E27FC236}">
                    <a16:creationId xmlns:a16="http://schemas.microsoft.com/office/drawing/2014/main" id="{21B1413C-830E-BB81-442D-12880B2FBBE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7">
                <a:extLst>
                  <a:ext uri="{FF2B5EF4-FFF2-40B4-BE49-F238E27FC236}">
                    <a16:creationId xmlns:a16="http://schemas.microsoft.com/office/drawing/2014/main" id="{800F9C0B-867E-7ECE-96DE-4DEA24837CB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8">
                <a:extLst>
                  <a:ext uri="{FF2B5EF4-FFF2-40B4-BE49-F238E27FC236}">
                    <a16:creationId xmlns:a16="http://schemas.microsoft.com/office/drawing/2014/main" id="{52BD4DCB-519B-9C3F-1B3D-EE32FA1AA8C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9">
                <a:extLst>
                  <a:ext uri="{FF2B5EF4-FFF2-40B4-BE49-F238E27FC236}">
                    <a16:creationId xmlns:a16="http://schemas.microsoft.com/office/drawing/2014/main" id="{8C66E852-07C7-AD0B-B33B-F82CD3503A9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0">
                <a:extLst>
                  <a:ext uri="{FF2B5EF4-FFF2-40B4-BE49-F238E27FC236}">
                    <a16:creationId xmlns:a16="http://schemas.microsoft.com/office/drawing/2014/main" id="{715820AC-8B77-714E-A2C8-8B271233FDA7}"/>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1">
                <a:extLst>
                  <a:ext uri="{FF2B5EF4-FFF2-40B4-BE49-F238E27FC236}">
                    <a16:creationId xmlns:a16="http://schemas.microsoft.com/office/drawing/2014/main" id="{DBFA04A1-7464-4739-705B-9A1E5CFFF73A}"/>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
                <a:extLst>
                  <a:ext uri="{FF2B5EF4-FFF2-40B4-BE49-F238E27FC236}">
                    <a16:creationId xmlns:a16="http://schemas.microsoft.com/office/drawing/2014/main" id="{7B135709-7280-6087-6967-42B24B023434}"/>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
                <a:extLst>
                  <a:ext uri="{FF2B5EF4-FFF2-40B4-BE49-F238E27FC236}">
                    <a16:creationId xmlns:a16="http://schemas.microsoft.com/office/drawing/2014/main" id="{F1A2404B-F4A0-DF95-6E58-60D7DD133900}"/>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
                <a:extLst>
                  <a:ext uri="{FF2B5EF4-FFF2-40B4-BE49-F238E27FC236}">
                    <a16:creationId xmlns:a16="http://schemas.microsoft.com/office/drawing/2014/main" id="{F72A42FF-D88A-DA41-21D0-58B4459E0170}"/>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5">
                <a:extLst>
                  <a:ext uri="{FF2B5EF4-FFF2-40B4-BE49-F238E27FC236}">
                    <a16:creationId xmlns:a16="http://schemas.microsoft.com/office/drawing/2014/main" id="{B30BD5A0-442B-BDF3-82CF-6559B6786F3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6">
                <a:extLst>
                  <a:ext uri="{FF2B5EF4-FFF2-40B4-BE49-F238E27FC236}">
                    <a16:creationId xmlns:a16="http://schemas.microsoft.com/office/drawing/2014/main" id="{A5233721-EA2C-1555-24DE-2284F3700097}"/>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7">
                <a:extLst>
                  <a:ext uri="{FF2B5EF4-FFF2-40B4-BE49-F238E27FC236}">
                    <a16:creationId xmlns:a16="http://schemas.microsoft.com/office/drawing/2014/main" id="{B45D6F96-790D-69C7-D967-0DF3A68DE24E}"/>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8">
                <a:extLst>
                  <a:ext uri="{FF2B5EF4-FFF2-40B4-BE49-F238E27FC236}">
                    <a16:creationId xmlns:a16="http://schemas.microsoft.com/office/drawing/2014/main" id="{321C5A20-4F77-D5AF-9180-1E33A3B85E7A}"/>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9">
                <a:extLst>
                  <a:ext uri="{FF2B5EF4-FFF2-40B4-BE49-F238E27FC236}">
                    <a16:creationId xmlns:a16="http://schemas.microsoft.com/office/drawing/2014/main" id="{C0D079F0-1BEB-F8A9-AE71-5C9C19CF3E4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0">
                <a:extLst>
                  <a:ext uri="{FF2B5EF4-FFF2-40B4-BE49-F238E27FC236}">
                    <a16:creationId xmlns:a16="http://schemas.microsoft.com/office/drawing/2014/main" id="{8D4901E1-45C1-432B-7ECB-E9F52B44B9F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2" name="Text Placeholder 5">
            <a:extLst>
              <a:ext uri="{FF2B5EF4-FFF2-40B4-BE49-F238E27FC236}">
                <a16:creationId xmlns:a16="http://schemas.microsoft.com/office/drawing/2014/main" id="{EFDCD4BC-709D-A32A-038C-269C10F6FB52}"/>
              </a:ext>
            </a:extLst>
          </p:cNvPr>
          <p:cNvSpPr txBox="1">
            <a:spLocks/>
          </p:cNvSpPr>
          <p:nvPr/>
        </p:nvSpPr>
        <p:spPr>
          <a:xfrm>
            <a:off x="1768201" y="2381069"/>
            <a:ext cx="9474477" cy="12953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sz="2200" dirty="0">
                <a:latin typeface="+mn-lt"/>
                <a:cs typeface="Segoe UI Semibold" panose="020B0702040204020203" pitchFamily="34" charset="0"/>
              </a:rPr>
              <a:t>Azure China features:</a:t>
            </a:r>
            <a:endParaRPr lang="en-US" sz="2200" dirty="0">
              <a:latin typeface="+mn-lt"/>
            </a:endParaRPr>
          </a:p>
          <a:p>
            <a:pPr marL="342900" indent="-228600">
              <a:spcBef>
                <a:spcPts val="0"/>
              </a:spcBef>
              <a:spcAft>
                <a:spcPts val="1200"/>
              </a:spcAft>
              <a:buFont typeface="Arial" panose="020B0604020202020204" pitchFamily="34" charset="0"/>
              <a:buChar char="•"/>
            </a:pPr>
            <a:r>
              <a:rPr lang="en-US" sz="2000" dirty="0">
                <a:latin typeface="+mn-lt"/>
              </a:rPr>
              <a:t>Physically separated instance of Azure cloud services operated by 21Vianet.</a:t>
            </a:r>
          </a:p>
          <a:p>
            <a:pPr marL="342900" indent="-228600">
              <a:spcBef>
                <a:spcPts val="0"/>
              </a:spcBef>
              <a:spcAft>
                <a:spcPts val="1200"/>
              </a:spcAft>
              <a:buFont typeface="Arial" panose="020B0604020202020204" pitchFamily="34" charset="0"/>
              <a:buChar char="•"/>
            </a:pPr>
            <a:r>
              <a:rPr lang="en-US" sz="2000" dirty="0">
                <a:latin typeface="+mn-lt"/>
              </a:rPr>
              <a:t>All data stays within China to ensure compliance.</a:t>
            </a:r>
          </a:p>
        </p:txBody>
      </p:sp>
      <p:sp>
        <p:nvSpPr>
          <p:cNvPr id="2" name="Footer Placeholder 1">
            <a:extLst>
              <a:ext uri="{FF2B5EF4-FFF2-40B4-BE49-F238E27FC236}">
                <a16:creationId xmlns:a16="http://schemas.microsoft.com/office/drawing/2014/main" id="{89E15D1C-945D-0CFD-AC10-80BC2E58F5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789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06070" y="488029"/>
            <a:ext cx="9366325" cy="1133157"/>
          </a:xfrm>
        </p:spPr>
        <p:txBody>
          <a:bodyPr>
            <a:normAutofit fontScale="90000"/>
          </a:bodyPr>
          <a:lstStyle/>
          <a:p>
            <a:r>
              <a:rPr lang="hu-HU" b="1" dirty="0" err="1"/>
              <a:t>Azure</a:t>
            </a:r>
            <a:r>
              <a:rPr lang="hu-HU" b="1" dirty="0"/>
              <a:t> management </a:t>
            </a:r>
            <a:r>
              <a:rPr lang="hu-HU" b="1" dirty="0" err="1"/>
              <a:t>infrastructure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44882" y="1621186"/>
            <a:ext cx="11342318" cy="5055187"/>
          </a:xfrm>
        </p:spPr>
        <p:txBody>
          <a:bodyPr>
            <a:normAutofit/>
          </a:bodyPr>
          <a:lstStyle/>
          <a:p>
            <a:pPr marL="342900" indent="-342900" algn="just">
              <a:lnSpc>
                <a:spcPct val="100000"/>
              </a:lnSpc>
              <a:buFont typeface="Arial" panose="020B0604020202020204" pitchFamily="34" charset="0"/>
              <a:buChar char="•"/>
            </a:pPr>
            <a:r>
              <a:rPr lang="hu-HU" sz="2800" b="1" dirty="0" err="1"/>
              <a:t>Azure</a:t>
            </a:r>
            <a:r>
              <a:rPr lang="hu-HU" sz="2800" b="1" dirty="0"/>
              <a:t> management </a:t>
            </a:r>
            <a:r>
              <a:rPr lang="hu-HU" sz="2800" b="1" dirty="0" err="1"/>
              <a:t>groups</a:t>
            </a:r>
            <a:r>
              <a:rPr lang="hu-HU" sz="2800" b="1" dirty="0"/>
              <a:t>: </a:t>
            </a:r>
            <a:r>
              <a:rPr lang="en-US" sz="2800" dirty="0"/>
              <a:t>If you have many subscriptions, you might need a way to efficiently manage access, policies, and compliance for those subscriptions. Azure management groups provide a level of scope above subscriptions.</a:t>
            </a:r>
            <a:endParaRPr lang="hu-HU" sz="2800" dirty="0"/>
          </a:p>
          <a:p>
            <a:pPr marL="342900" indent="-342900" algn="just">
              <a:lnSpc>
                <a:spcPct val="100000"/>
              </a:lnSpc>
              <a:buFont typeface="Arial" panose="020B0604020202020204" pitchFamily="34" charset="0"/>
              <a:buChar char="•"/>
            </a:pPr>
            <a:r>
              <a:rPr lang="hu-HU" sz="2800" b="1" dirty="0" err="1"/>
              <a:t>Azure</a:t>
            </a:r>
            <a:r>
              <a:rPr lang="hu-HU" sz="2800" b="1" dirty="0"/>
              <a:t> </a:t>
            </a:r>
            <a:r>
              <a:rPr lang="hu-HU" sz="2800" b="1" dirty="0" err="1"/>
              <a:t>subscriptions</a:t>
            </a:r>
            <a:r>
              <a:rPr lang="hu-HU" sz="2800" b="1" dirty="0"/>
              <a:t>: </a:t>
            </a:r>
            <a:r>
              <a:rPr lang="en-US" sz="2800" dirty="0"/>
              <a:t>In Azure, subscriptions are a unit of management, billing, and scale. </a:t>
            </a:r>
            <a:endParaRPr lang="hu-HU" sz="2800" dirty="0"/>
          </a:p>
          <a:p>
            <a:pPr marL="342900" indent="-342900" algn="just">
              <a:lnSpc>
                <a:spcPct val="100000"/>
              </a:lnSpc>
              <a:buFont typeface="Arial" panose="020B0604020202020204" pitchFamily="34" charset="0"/>
              <a:buChar char="•"/>
            </a:pPr>
            <a:r>
              <a:rPr lang="en-US" sz="2800" b="1" dirty="0"/>
              <a:t>Azure resource groups</a:t>
            </a:r>
            <a:r>
              <a:rPr lang="hu-HU" sz="2800" b="1" dirty="0"/>
              <a:t>: </a:t>
            </a:r>
            <a:r>
              <a:rPr lang="en-US" sz="2800" dirty="0"/>
              <a:t>Resource groups are simply groupings of resources</a:t>
            </a:r>
            <a:r>
              <a:rPr lang="hu-HU" sz="2800" dirty="0"/>
              <a:t>.</a:t>
            </a:r>
          </a:p>
          <a:p>
            <a:pPr marL="342900" indent="-342900" algn="just">
              <a:lnSpc>
                <a:spcPct val="100000"/>
              </a:lnSpc>
              <a:buFont typeface="Arial" panose="020B0604020202020204" pitchFamily="34" charset="0"/>
              <a:buChar char="•"/>
            </a:pPr>
            <a:r>
              <a:rPr lang="en-US" sz="2800" b="1" dirty="0"/>
              <a:t>Azure resources</a:t>
            </a:r>
            <a:r>
              <a:rPr lang="hu-HU" sz="2800" b="1" dirty="0"/>
              <a:t>: </a:t>
            </a:r>
            <a:r>
              <a:rPr lang="en-US" sz="2800" dirty="0"/>
              <a:t>A resource is the basic building block of Azure. Anything you create, provision, deploy, etc. is a resource.</a:t>
            </a:r>
            <a:endParaRPr lang="hu-HU" sz="2800" dirty="0"/>
          </a:p>
        </p:txBody>
      </p:sp>
    </p:spTree>
    <p:extLst>
      <p:ext uri="{BB962C8B-B14F-4D97-AF65-F5344CB8AC3E}">
        <p14:creationId xmlns:p14="http://schemas.microsoft.com/office/powerpoint/2010/main" val="1760927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C0AB01-BA89-7AD8-3967-06081A359234}"/>
              </a:ext>
            </a:extLst>
          </p:cNvPr>
          <p:cNvSpPr>
            <a:spLocks noGrp="1"/>
          </p:cNvSpPr>
          <p:nvPr>
            <p:ph type="title"/>
          </p:nvPr>
        </p:nvSpPr>
        <p:spPr/>
        <p:txBody>
          <a:bodyPr>
            <a:noAutofit/>
          </a:bodyPr>
          <a:lstStyle/>
          <a:p>
            <a:r>
              <a:rPr lang="en-US" b="1" dirty="0"/>
              <a:t>Azure resources</a:t>
            </a:r>
          </a:p>
        </p:txBody>
      </p:sp>
      <p:sp>
        <p:nvSpPr>
          <p:cNvPr id="18" name="Text Placeholder 17">
            <a:extLst>
              <a:ext uri="{FF2B5EF4-FFF2-40B4-BE49-F238E27FC236}">
                <a16:creationId xmlns:a16="http://schemas.microsoft.com/office/drawing/2014/main" id="{C5195DAA-4C76-572C-38DD-7A3F07B58EA9}"/>
              </a:ext>
            </a:extLst>
          </p:cNvPr>
          <p:cNvSpPr>
            <a:spLocks noGrp="1"/>
          </p:cNvSpPr>
          <p:nvPr>
            <p:ph type="body" sz="quarter" idx="17"/>
          </p:nvPr>
        </p:nvSpPr>
        <p:spPr>
          <a:xfrm>
            <a:off x="584199" y="1386766"/>
            <a:ext cx="11011601" cy="677108"/>
          </a:xfrm>
        </p:spPr>
        <p:txBody>
          <a:bodyPr>
            <a:normAutofit lnSpcReduction="10000"/>
          </a:bodyPr>
          <a:lstStyle/>
          <a:p>
            <a:r>
              <a:rPr lang="en-US" sz="2200" dirty="0">
                <a:latin typeface="+mn-lt"/>
                <a:cs typeface="Segoe UI"/>
              </a:rPr>
              <a:t>Azure </a:t>
            </a:r>
            <a:r>
              <a:rPr lang="en-US" sz="2200" b="1" dirty="0">
                <a:latin typeface="+mn-lt"/>
                <a:cs typeface="Segoe UI"/>
              </a:rPr>
              <a:t>resources</a:t>
            </a:r>
            <a:r>
              <a:rPr lang="en-US" sz="2200" dirty="0">
                <a:latin typeface="+mn-lt"/>
                <a:cs typeface="Segoe UI"/>
              </a:rPr>
              <a:t> are components like storage, virtual machines, and networks that are available to build cloud solutions.</a:t>
            </a:r>
          </a:p>
        </p:txBody>
      </p:sp>
      <p:grpSp>
        <p:nvGrpSpPr>
          <p:cNvPr id="50" name="Group 49" descr="Group of 6 icons showing different types of Azure resources available.  The are Virtual Machine, Storage, Networks, App Services, SQL Databases, and Functions.">
            <a:extLst>
              <a:ext uri="{FF2B5EF4-FFF2-40B4-BE49-F238E27FC236}">
                <a16:creationId xmlns:a16="http://schemas.microsoft.com/office/drawing/2014/main" id="{5F36B9E2-B8F4-DC56-1AD7-AE18FFE9397D}"/>
              </a:ext>
            </a:extLst>
          </p:cNvPr>
          <p:cNvGrpSpPr/>
          <p:nvPr/>
        </p:nvGrpSpPr>
        <p:grpSpPr>
          <a:xfrm>
            <a:off x="1492250" y="2205735"/>
            <a:ext cx="9206915" cy="3628122"/>
            <a:chOff x="1492250" y="2205735"/>
            <a:chExt cx="9206915" cy="3628122"/>
          </a:xfrm>
        </p:grpSpPr>
        <p:pic>
          <p:nvPicPr>
            <p:cNvPr id="46" name="Picture 8">
              <a:extLst>
                <a:ext uri="{FF2B5EF4-FFF2-40B4-BE49-F238E27FC236}">
                  <a16:creationId xmlns:a16="http://schemas.microsoft.com/office/drawing/2014/main" id="{99D0D05C-6F32-9A16-8CC5-5406C0A6A97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52914" y="2319146"/>
              <a:ext cx="1141353" cy="1141353"/>
            </a:xfrm>
            <a:prstGeom prst="rect">
              <a:avLst/>
            </a:prstGeom>
          </p:spPr>
        </p:pic>
        <p:pic>
          <p:nvPicPr>
            <p:cNvPr id="44" name="Graphic 43">
              <a:extLst>
                <a:ext uri="{FF2B5EF4-FFF2-40B4-BE49-F238E27FC236}">
                  <a16:creationId xmlns:a16="http://schemas.microsoft.com/office/drawing/2014/main" id="{0F41EAD1-B62B-D926-16EA-1C7B66A888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5432647" y="2342816"/>
              <a:ext cx="1326493" cy="1094013"/>
            </a:xfrm>
            <a:prstGeom prst="rect">
              <a:avLst/>
            </a:prstGeom>
          </p:spPr>
        </p:pic>
        <p:pic>
          <p:nvPicPr>
            <p:cNvPr id="42" name="Picture 16">
              <a:extLst>
                <a:ext uri="{FF2B5EF4-FFF2-40B4-BE49-F238E27FC236}">
                  <a16:creationId xmlns:a16="http://schemas.microsoft.com/office/drawing/2014/main" id="{9D8A10AD-AE28-717C-EB91-74FDFCD146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980741" y="2205735"/>
              <a:ext cx="1368175" cy="1368175"/>
            </a:xfrm>
            <a:prstGeom prst="rect">
              <a:avLst/>
            </a:prstGeom>
          </p:spPr>
        </p:pic>
        <p:sp>
          <p:nvSpPr>
            <p:cNvPr id="47" name="TextBox 46">
              <a:extLst>
                <a:ext uri="{FF2B5EF4-FFF2-40B4-BE49-F238E27FC236}">
                  <a16:creationId xmlns:a16="http://schemas.microsoft.com/office/drawing/2014/main" id="{78BC9A7A-4239-8ECF-1BE8-CC7E5CAB4C6D}"/>
                </a:ext>
              </a:extLst>
            </p:cNvPr>
            <p:cNvSpPr txBox="1"/>
            <p:nvPr/>
          </p:nvSpPr>
          <p:spPr>
            <a:xfrm>
              <a:off x="1492250"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machines</a:t>
              </a:r>
            </a:p>
          </p:txBody>
        </p:sp>
        <p:sp>
          <p:nvSpPr>
            <p:cNvPr id="45" name="TextBox 44">
              <a:extLst>
                <a:ext uri="{FF2B5EF4-FFF2-40B4-BE49-F238E27FC236}">
                  <a16:creationId xmlns:a16="http://schemas.microsoft.com/office/drawing/2014/main" id="{FFEA6134-8936-C058-98C3-A8013C066BF5}"/>
                </a:ext>
              </a:extLst>
            </p:cNvPr>
            <p:cNvSpPr txBox="1"/>
            <p:nvPr/>
          </p:nvSpPr>
          <p:spPr>
            <a:xfrm>
              <a:off x="5062435"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Storage accounts</a:t>
              </a:r>
            </a:p>
          </p:txBody>
        </p:sp>
        <p:sp>
          <p:nvSpPr>
            <p:cNvPr id="43" name="TextBox 42">
              <a:extLst>
                <a:ext uri="{FF2B5EF4-FFF2-40B4-BE49-F238E27FC236}">
                  <a16:creationId xmlns:a16="http://schemas.microsoft.com/office/drawing/2014/main" id="{E25FFD9B-011E-7766-E136-B041BEE9BE2F}"/>
                </a:ext>
              </a:extLst>
            </p:cNvPr>
            <p:cNvSpPr txBox="1"/>
            <p:nvPr/>
          </p:nvSpPr>
          <p:spPr>
            <a:xfrm>
              <a:off x="8632621"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networks</a:t>
              </a:r>
            </a:p>
          </p:txBody>
        </p:sp>
        <p:pic>
          <p:nvPicPr>
            <p:cNvPr id="33" name="Picture 20">
              <a:extLst>
                <a:ext uri="{FF2B5EF4-FFF2-40B4-BE49-F238E27FC236}">
                  <a16:creationId xmlns:a16="http://schemas.microsoft.com/office/drawing/2014/main" id="{F9470505-97D6-F619-82A6-7DBD44DB49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52914" y="4319971"/>
              <a:ext cx="1145586" cy="1145586"/>
            </a:xfrm>
            <a:prstGeom prst="rect">
              <a:avLst/>
            </a:prstGeom>
          </p:spPr>
        </p:pic>
        <p:sp>
          <p:nvSpPr>
            <p:cNvPr id="41" name="TextBox 40">
              <a:extLst>
                <a:ext uri="{FF2B5EF4-FFF2-40B4-BE49-F238E27FC236}">
                  <a16:creationId xmlns:a16="http://schemas.microsoft.com/office/drawing/2014/main" id="{87C52AE2-33E7-F90E-E4BB-F42F77050814}"/>
                </a:ext>
              </a:extLst>
            </p:cNvPr>
            <p:cNvSpPr txBox="1"/>
            <p:nvPr/>
          </p:nvSpPr>
          <p:spPr>
            <a:xfrm>
              <a:off x="1492250"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services</a:t>
              </a:r>
            </a:p>
          </p:txBody>
        </p:sp>
        <p:pic>
          <p:nvPicPr>
            <p:cNvPr id="31" name="Picture 12">
              <a:extLst>
                <a:ext uri="{FF2B5EF4-FFF2-40B4-BE49-F238E27FC236}">
                  <a16:creationId xmlns:a16="http://schemas.microsoft.com/office/drawing/2014/main" id="{AADF3351-6FB9-0464-022B-A75A5CB3D7A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474614" y="4319971"/>
              <a:ext cx="1145586" cy="1145586"/>
            </a:xfrm>
            <a:prstGeom prst="rect">
              <a:avLst/>
            </a:prstGeom>
          </p:spPr>
        </p:pic>
        <p:sp>
          <p:nvSpPr>
            <p:cNvPr id="32" name="TextBox 31">
              <a:extLst>
                <a:ext uri="{FF2B5EF4-FFF2-40B4-BE49-F238E27FC236}">
                  <a16:creationId xmlns:a16="http://schemas.microsoft.com/office/drawing/2014/main" id="{F8F752D4-BDDF-F74A-89BC-C137C26A8BCE}"/>
                </a:ext>
              </a:extLst>
            </p:cNvPr>
            <p:cNvSpPr txBox="1"/>
            <p:nvPr/>
          </p:nvSpPr>
          <p:spPr>
            <a:xfrm>
              <a:off x="5062435"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SQL databases</a:t>
              </a:r>
            </a:p>
          </p:txBody>
        </p:sp>
        <p:pic>
          <p:nvPicPr>
            <p:cNvPr id="29" name="Graphic 28">
              <a:extLst>
                <a:ext uri="{FF2B5EF4-FFF2-40B4-BE49-F238E27FC236}">
                  <a16:creationId xmlns:a16="http://schemas.microsoft.com/office/drawing/2014/main" id="{FA98E326-51DE-9451-E67F-17996025267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78801" y="4319971"/>
              <a:ext cx="1145586" cy="1145586"/>
            </a:xfrm>
            <a:prstGeom prst="rect">
              <a:avLst/>
            </a:prstGeom>
          </p:spPr>
        </p:pic>
        <p:sp>
          <p:nvSpPr>
            <p:cNvPr id="30" name="TextBox 29">
              <a:extLst>
                <a:ext uri="{FF2B5EF4-FFF2-40B4-BE49-F238E27FC236}">
                  <a16:creationId xmlns:a16="http://schemas.microsoft.com/office/drawing/2014/main" id="{B6A1F656-0424-F510-C8F6-47FFDB8CEB4B}"/>
                </a:ext>
              </a:extLst>
            </p:cNvPr>
            <p:cNvSpPr txBox="1"/>
            <p:nvPr/>
          </p:nvSpPr>
          <p:spPr>
            <a:xfrm>
              <a:off x="8632621"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Functions</a:t>
              </a:r>
            </a:p>
          </p:txBody>
        </p:sp>
      </p:grpSp>
      <p:sp>
        <p:nvSpPr>
          <p:cNvPr id="2" name="Footer Placeholder 1">
            <a:extLst>
              <a:ext uri="{FF2B5EF4-FFF2-40B4-BE49-F238E27FC236}">
                <a16:creationId xmlns:a16="http://schemas.microsoft.com/office/drawing/2014/main" id="{B37BA3B8-5EF2-794B-4277-59677F043EA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44173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38967-801E-398B-E846-016A6016DE18}"/>
              </a:ext>
            </a:extLst>
          </p:cNvPr>
          <p:cNvSpPr>
            <a:spLocks noGrp="1"/>
          </p:cNvSpPr>
          <p:nvPr>
            <p:ph type="title"/>
          </p:nvPr>
        </p:nvSpPr>
        <p:spPr/>
        <p:txBody>
          <a:bodyPr>
            <a:noAutofit/>
          </a:bodyPr>
          <a:lstStyle/>
          <a:p>
            <a:r>
              <a:rPr lang="en-US" b="1" noProof="0" dirty="0"/>
              <a:t>Resource groups</a:t>
            </a:r>
            <a:endParaRPr lang="en-US" b="1" dirty="0"/>
          </a:p>
        </p:txBody>
      </p:sp>
      <p:sp>
        <p:nvSpPr>
          <p:cNvPr id="10" name="Text Placeholder 9">
            <a:extLst>
              <a:ext uri="{FF2B5EF4-FFF2-40B4-BE49-F238E27FC236}">
                <a16:creationId xmlns:a16="http://schemas.microsoft.com/office/drawing/2014/main" id="{383F73EF-2239-E4BF-3ED7-09EBD88D8BD2}"/>
              </a:ext>
            </a:extLst>
          </p:cNvPr>
          <p:cNvSpPr>
            <a:spLocks noGrp="1"/>
          </p:cNvSpPr>
          <p:nvPr>
            <p:ph type="body" sz="quarter" idx="16"/>
          </p:nvPr>
        </p:nvSpPr>
        <p:spPr>
          <a:xfrm>
            <a:off x="584200" y="1594155"/>
            <a:ext cx="3213100" cy="4185761"/>
          </a:xfrm>
        </p:spPr>
        <p:txBody>
          <a:bodyPr lIns="0" tIns="0" rIns="0" bIns="0"/>
          <a:lstStyle/>
          <a:p>
            <a:pPr>
              <a:spcAft>
                <a:spcPts val="1200"/>
              </a:spcAft>
            </a:pPr>
            <a:r>
              <a:rPr lang="en-US" sz="2200" dirty="0">
                <a:latin typeface="+mn-lt"/>
                <a:cs typeface="Segoe UI Semilight" panose="020B0402040204020203" pitchFamily="34" charset="0"/>
              </a:rPr>
              <a:t>A </a:t>
            </a:r>
            <a:r>
              <a:rPr lang="en-US" sz="2200" b="1" dirty="0">
                <a:latin typeface="+mn-lt"/>
                <a:cs typeface="Segoe UI Semilight" panose="020B0402040204020203" pitchFamily="34" charset="0"/>
              </a:rPr>
              <a:t>resource group </a:t>
            </a:r>
            <a:r>
              <a:rPr lang="en-US" sz="2200" dirty="0">
                <a:latin typeface="+mn-lt"/>
                <a:cs typeface="Segoe UI Semilight" panose="020B0402040204020203" pitchFamily="34" charset="0"/>
              </a:rPr>
              <a:t>is a container you use to manage and aggregate resources in a single unit.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only one resource group.</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different regions.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be moved to different resource groups.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Applications can utilize multiple resource groups.</a:t>
            </a:r>
          </a:p>
        </p:txBody>
      </p:sp>
      <p:grpSp>
        <p:nvGrpSpPr>
          <p:cNvPr id="6" name="Group 5" descr="One resource group is shown with web, database, virtual machine, and storage resources. ">
            <a:extLst>
              <a:ext uri="{FF2B5EF4-FFF2-40B4-BE49-F238E27FC236}">
                <a16:creationId xmlns:a16="http://schemas.microsoft.com/office/drawing/2014/main" id="{3E5E4394-8579-A761-84EE-04E6744D0C25}"/>
              </a:ext>
            </a:extLst>
          </p:cNvPr>
          <p:cNvGrpSpPr/>
          <p:nvPr/>
        </p:nvGrpSpPr>
        <p:grpSpPr>
          <a:xfrm>
            <a:off x="5425721" y="1708455"/>
            <a:ext cx="4785078" cy="1530717"/>
            <a:chOff x="6509084" y="1326857"/>
            <a:chExt cx="5236495" cy="1675123"/>
          </a:xfrm>
        </p:grpSpPr>
        <p:sp>
          <p:nvSpPr>
            <p:cNvPr id="7" name="Rectangle 6">
              <a:extLst>
                <a:ext uri="{FF2B5EF4-FFF2-40B4-BE49-F238E27FC236}">
                  <a16:creationId xmlns:a16="http://schemas.microsoft.com/office/drawing/2014/main" id="{06945F25-F032-2B50-9BE2-CF37D17538C3}"/>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9" name="Group 4">
              <a:extLst>
                <a:ext uri="{FF2B5EF4-FFF2-40B4-BE49-F238E27FC236}">
                  <a16:creationId xmlns:a16="http://schemas.microsoft.com/office/drawing/2014/main" id="{BDD22E5B-321C-9366-D06E-3AC8A6C3359B}"/>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25" name="Freeform 5">
                <a:extLst>
                  <a:ext uri="{FF2B5EF4-FFF2-40B4-BE49-F238E27FC236}">
                    <a16:creationId xmlns:a16="http://schemas.microsoft.com/office/drawing/2014/main" id="{63377F42-7BCA-F48F-8A3E-3690539DE710}"/>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9B7C8C4A-2D02-048D-84A5-D2872C467F4E}"/>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5872E46-8C26-FD02-C981-BA8D26CCF18F}"/>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22" name="Freeform 5">
                <a:extLst>
                  <a:ext uri="{FF2B5EF4-FFF2-40B4-BE49-F238E27FC236}">
                    <a16:creationId xmlns:a16="http://schemas.microsoft.com/office/drawing/2014/main" id="{2582596E-B5B3-5389-9F63-40334EF54CED}"/>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E17C3645-2E6D-F0FE-7911-51F20A728C5C}"/>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 name="Freeform 256">
              <a:extLst>
                <a:ext uri="{FF2B5EF4-FFF2-40B4-BE49-F238E27FC236}">
                  <a16:creationId xmlns:a16="http://schemas.microsoft.com/office/drawing/2014/main" id="{D6843619-2AE6-D972-6B80-BBF9C1889435}"/>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Freeform 257">
              <a:extLst>
                <a:ext uri="{FF2B5EF4-FFF2-40B4-BE49-F238E27FC236}">
                  <a16:creationId xmlns:a16="http://schemas.microsoft.com/office/drawing/2014/main" id="{D661E876-A520-62A4-E847-32A07F16C528}"/>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1A04AA13-FC54-2D34-FBDF-00473842C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19" name="Picture 18">
              <a:extLst>
                <a:ext uri="{FF2B5EF4-FFF2-40B4-BE49-F238E27FC236}">
                  <a16:creationId xmlns:a16="http://schemas.microsoft.com/office/drawing/2014/main" id="{8730848F-D69D-8229-CC48-487525689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20" name="Picture 19">
              <a:extLst>
                <a:ext uri="{FF2B5EF4-FFF2-40B4-BE49-F238E27FC236}">
                  <a16:creationId xmlns:a16="http://schemas.microsoft.com/office/drawing/2014/main" id="{A377A63F-A2E7-158F-3234-25BE5A529D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sp>
          <p:nvSpPr>
            <p:cNvPr id="17" name="Text Placeholder 1">
              <a:extLst>
                <a:ext uri="{FF2B5EF4-FFF2-40B4-BE49-F238E27FC236}">
                  <a16:creationId xmlns:a16="http://schemas.microsoft.com/office/drawing/2014/main" id="{CEA37236-6489-0D4F-4D68-936ECFC4F1C0}"/>
                </a:ext>
              </a:extLst>
            </p:cNvPr>
            <p:cNvSpPr txBox="1">
              <a:spLocks/>
            </p:cNvSpPr>
            <p:nvPr/>
          </p:nvSpPr>
          <p:spPr>
            <a:xfrm>
              <a:off x="6531834" y="1326857"/>
              <a:ext cx="4657534" cy="1017358"/>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(web plus DB, VM, storage) in one group</a:t>
              </a:r>
            </a:p>
          </p:txBody>
        </p:sp>
      </p:grpSp>
      <p:grpSp>
        <p:nvGrpSpPr>
          <p:cNvPr id="3" name="Group 2">
            <a:extLst>
              <a:ext uri="{FF2B5EF4-FFF2-40B4-BE49-F238E27FC236}">
                <a16:creationId xmlns:a16="http://schemas.microsoft.com/office/drawing/2014/main" id="{C1538AE7-995B-5D4D-BD62-D422511251F5}"/>
              </a:ext>
              <a:ext uri="{C183D7F6-B498-43B3-948B-1728B52AA6E4}">
                <adec:decorative xmlns:adec="http://schemas.microsoft.com/office/drawing/2017/decorative" val="1"/>
              </a:ext>
            </a:extLst>
          </p:cNvPr>
          <p:cNvGrpSpPr/>
          <p:nvPr/>
        </p:nvGrpSpPr>
        <p:grpSpPr>
          <a:xfrm>
            <a:off x="5425723" y="3460384"/>
            <a:ext cx="4785078" cy="412610"/>
            <a:chOff x="5241462" y="3342290"/>
            <a:chExt cx="6612401" cy="554762"/>
          </a:xfrm>
        </p:grpSpPr>
        <p:sp>
          <p:nvSpPr>
            <p:cNvPr id="4" name="Freeform 306">
              <a:extLst>
                <a:ext uri="{FF2B5EF4-FFF2-40B4-BE49-F238E27FC236}">
                  <a16:creationId xmlns:a16="http://schemas.microsoft.com/office/drawing/2014/main" id="{025494A9-D5B5-7962-B197-09A9EC040152}"/>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5" name="Oval 307">
              <a:extLst>
                <a:ext uri="{FF2B5EF4-FFF2-40B4-BE49-F238E27FC236}">
                  <a16:creationId xmlns:a16="http://schemas.microsoft.com/office/drawing/2014/main" id="{6D192390-B498-2F49-50C1-F67C070C882C}"/>
                </a:ext>
              </a:extLst>
            </p:cNvPr>
            <p:cNvSpPr>
              <a:spLocks noChangeArrowheads="1"/>
            </p:cNvSpPr>
            <p:nvPr/>
          </p:nvSpPr>
          <p:spPr bwMode="auto">
            <a:xfrm>
              <a:off x="8270281" y="3342290"/>
              <a:ext cx="554762" cy="554762"/>
            </a:xfrm>
            <a:prstGeom prst="ellipse">
              <a:avLst/>
            </a:prstGeom>
            <a:solidFill>
              <a:schemeClr val="accent3"/>
            </a:solidFill>
            <a:ln w="9525">
              <a:noFill/>
              <a:round/>
              <a:headEnd/>
              <a:tailEnd/>
            </a:ln>
          </p:spPr>
          <p:txBody>
            <a:bodyPr vert="horz" wrap="none" lIns="0" tIns="0" rIns="0" bIns="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OR</a:t>
              </a:r>
            </a:p>
          </p:txBody>
        </p:sp>
      </p:grpSp>
      <p:grpSp>
        <p:nvGrpSpPr>
          <p:cNvPr id="28" name="Group 27" descr="Three separate resource groups are shown. One for web and databases. One for virtual machines. One for storage. ">
            <a:extLst>
              <a:ext uri="{FF2B5EF4-FFF2-40B4-BE49-F238E27FC236}">
                <a16:creationId xmlns:a16="http://schemas.microsoft.com/office/drawing/2014/main" id="{D3B4E548-A7E1-F426-765F-CCC1D15FFFC4}"/>
              </a:ext>
            </a:extLst>
          </p:cNvPr>
          <p:cNvGrpSpPr/>
          <p:nvPr/>
        </p:nvGrpSpPr>
        <p:grpSpPr>
          <a:xfrm>
            <a:off x="5425723" y="3972651"/>
            <a:ext cx="4785078" cy="1925926"/>
            <a:chOff x="6509084" y="3591976"/>
            <a:chExt cx="5236495" cy="2107615"/>
          </a:xfrm>
        </p:grpSpPr>
        <p:sp>
          <p:nvSpPr>
            <p:cNvPr id="29" name="Freeform 5">
              <a:extLst>
                <a:ext uri="{FF2B5EF4-FFF2-40B4-BE49-F238E27FC236}">
                  <a16:creationId xmlns:a16="http://schemas.microsoft.com/office/drawing/2014/main" id="{512A0189-48DD-2606-A6B4-A2A3485EE2A0}"/>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7192F74C-F6C7-A387-5F2B-2035E244EA56}"/>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6165A4BD-3983-7622-D77B-2C099C0AB9BD}"/>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6">
              <a:extLst>
                <a:ext uri="{FF2B5EF4-FFF2-40B4-BE49-F238E27FC236}">
                  <a16:creationId xmlns:a16="http://schemas.microsoft.com/office/drawing/2014/main" id="{B30A2E08-1913-A9D2-D1D9-F687DE9F3EC6}"/>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0A212541-5D0F-86CA-DB00-66DB463CB7A1}"/>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Storage</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 resource group</a:t>
              </a:r>
            </a:p>
          </p:txBody>
        </p:sp>
        <p:pic>
          <p:nvPicPr>
            <p:cNvPr id="34" name="Picture 33">
              <a:extLst>
                <a:ext uri="{FF2B5EF4-FFF2-40B4-BE49-F238E27FC236}">
                  <a16:creationId xmlns:a16="http://schemas.microsoft.com/office/drawing/2014/main" id="{26E8E503-30C9-B70C-7E3D-AE7476FE0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35" name="Rectangle 34">
              <a:extLst>
                <a:ext uri="{FF2B5EF4-FFF2-40B4-BE49-F238E27FC236}">
                  <a16:creationId xmlns:a16="http://schemas.microsoft.com/office/drawing/2014/main" id="{3DEBBFD6-02D3-9626-FE71-06D7E4D29E63}"/>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pic>
          <p:nvPicPr>
            <p:cNvPr id="36" name="Picture 35">
              <a:extLst>
                <a:ext uri="{FF2B5EF4-FFF2-40B4-BE49-F238E27FC236}">
                  <a16:creationId xmlns:a16="http://schemas.microsoft.com/office/drawing/2014/main" id="{C7AB0111-76AC-3D84-9CCC-E30F7B5DB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37" name="Rectangle 36">
              <a:extLst>
                <a:ext uri="{FF2B5EF4-FFF2-40B4-BE49-F238E27FC236}">
                  <a16:creationId xmlns:a16="http://schemas.microsoft.com/office/drawing/2014/main" id="{7F581110-B774-06CC-B1C5-84DAE8999B3C}"/>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Web and DB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sp>
          <p:nvSpPr>
            <p:cNvPr id="38" name="Freeform 256">
              <a:extLst>
                <a:ext uri="{FF2B5EF4-FFF2-40B4-BE49-F238E27FC236}">
                  <a16:creationId xmlns:a16="http://schemas.microsoft.com/office/drawing/2014/main" id="{F643E5E4-F24C-0C24-DC64-A66331434D1D}"/>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Freeform 257">
              <a:extLst>
                <a:ext uri="{FF2B5EF4-FFF2-40B4-BE49-F238E27FC236}">
                  <a16:creationId xmlns:a16="http://schemas.microsoft.com/office/drawing/2014/main" id="{9337B436-0F42-C736-7DCC-4C5077A4355D}"/>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E5ADD750-BE14-6F32-2CF0-16C9A185BF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12" name="Rectangle 11">
            <a:extLst>
              <a:ext uri="{FF2B5EF4-FFF2-40B4-BE49-F238E27FC236}">
                <a16:creationId xmlns:a16="http://schemas.microsoft.com/office/drawing/2014/main" id="{8ED4F552-3C11-D8E3-7A10-EBCFF893ACA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06ADC83D-24D5-0021-03A4-71514028438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1122363"/>
            <a:ext cx="9144000" cy="1133157"/>
          </a:xfrm>
        </p:spPr>
        <p:txBody>
          <a:bodyPr/>
          <a:lstStyle/>
          <a:p>
            <a:r>
              <a:rPr lang="hu-HU" b="1" dirty="0"/>
              <a:t>Microsoft </a:t>
            </a:r>
            <a:r>
              <a:rPr lang="hu-HU" b="1" dirty="0" err="1"/>
              <a:t>Azure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978946" y="2255519"/>
            <a:ext cx="9689054" cy="4242099"/>
          </a:xfrm>
        </p:spPr>
        <p:txBody>
          <a:bodyPr>
            <a:normAutofit/>
          </a:bodyPr>
          <a:lstStyle/>
          <a:p>
            <a:pPr algn="l">
              <a:lnSpc>
                <a:spcPct val="100000"/>
              </a:lnSpc>
            </a:pPr>
            <a:r>
              <a:rPr lang="hu-HU" sz="2800" b="1" dirty="0" err="1"/>
              <a:t>Azure</a:t>
            </a:r>
            <a:r>
              <a:rPr lang="hu-HU" sz="2800" b="1" dirty="0"/>
              <a:t>: </a:t>
            </a:r>
            <a:r>
              <a:rPr lang="en-US" sz="2800" dirty="0"/>
              <a:t>Azure is a continually expanding set of cloud services that help you meet current and future business challenges</a:t>
            </a:r>
            <a:r>
              <a:rPr lang="hu-HU" sz="2800" dirty="0"/>
              <a:t>. </a:t>
            </a:r>
          </a:p>
          <a:p>
            <a:pPr algn="l">
              <a:lnSpc>
                <a:spcPct val="100000"/>
              </a:lnSpc>
            </a:pPr>
            <a:endParaRPr lang="hu-HU" sz="2800" dirty="0"/>
          </a:p>
          <a:p>
            <a:pPr algn="l">
              <a:lnSpc>
                <a:spcPct val="100000"/>
              </a:lnSpc>
            </a:pPr>
            <a:r>
              <a:rPr lang="hu-HU" sz="2800" dirty="0" err="1"/>
              <a:t>What</a:t>
            </a:r>
            <a:r>
              <a:rPr lang="hu-HU" sz="2800" dirty="0"/>
              <a:t> </a:t>
            </a:r>
            <a:r>
              <a:rPr lang="hu-HU" sz="2800" dirty="0" err="1"/>
              <a:t>Azure</a:t>
            </a:r>
            <a:r>
              <a:rPr lang="hu-HU" sz="2800" dirty="0"/>
              <a:t> </a:t>
            </a:r>
            <a:r>
              <a:rPr lang="hu-HU" sz="2800" dirty="0" err="1"/>
              <a:t>offers</a:t>
            </a:r>
            <a:r>
              <a:rPr lang="hu-HU" sz="2800" dirty="0"/>
              <a:t>:</a:t>
            </a:r>
          </a:p>
          <a:p>
            <a:pPr marL="342900" indent="-342900" algn="l">
              <a:lnSpc>
                <a:spcPct val="100000"/>
              </a:lnSpc>
              <a:buFont typeface="Arial" panose="020B0604020202020204" pitchFamily="34" charset="0"/>
              <a:buChar char="•"/>
            </a:pPr>
            <a:r>
              <a:rPr lang="en-US" dirty="0"/>
              <a:t>Be ready for the future</a:t>
            </a:r>
            <a:endParaRPr lang="hu-HU" dirty="0"/>
          </a:p>
          <a:p>
            <a:pPr marL="342900" indent="-342900" algn="l">
              <a:lnSpc>
                <a:spcPct val="100000"/>
              </a:lnSpc>
              <a:buFont typeface="Arial" panose="020B0604020202020204" pitchFamily="34" charset="0"/>
              <a:buChar char="•"/>
            </a:pPr>
            <a:r>
              <a:rPr lang="hu-HU" dirty="0" err="1"/>
              <a:t>Build</a:t>
            </a:r>
            <a:r>
              <a:rPr lang="hu-HU" dirty="0"/>
              <a:t> </a:t>
            </a:r>
            <a:r>
              <a:rPr lang="hu-HU" dirty="0" err="1"/>
              <a:t>on</a:t>
            </a:r>
            <a:r>
              <a:rPr lang="hu-HU" dirty="0"/>
              <a:t> </a:t>
            </a:r>
            <a:r>
              <a:rPr lang="hu-HU" dirty="0" err="1"/>
              <a:t>your</a:t>
            </a:r>
            <a:r>
              <a:rPr lang="hu-HU" dirty="0"/>
              <a:t> </a:t>
            </a:r>
            <a:r>
              <a:rPr lang="hu-HU" dirty="0" err="1"/>
              <a:t>terms</a:t>
            </a:r>
            <a:endParaRPr lang="hu-HU" dirty="0"/>
          </a:p>
          <a:p>
            <a:pPr marL="342900" indent="-342900" algn="l">
              <a:lnSpc>
                <a:spcPct val="100000"/>
              </a:lnSpc>
              <a:buFont typeface="Arial" panose="020B0604020202020204" pitchFamily="34" charset="0"/>
              <a:buChar char="•"/>
            </a:pPr>
            <a:r>
              <a:rPr lang="hu-HU" dirty="0" err="1"/>
              <a:t>Operate</a:t>
            </a:r>
            <a:r>
              <a:rPr lang="hu-HU" dirty="0"/>
              <a:t> </a:t>
            </a:r>
            <a:r>
              <a:rPr lang="hu-HU" dirty="0" err="1"/>
              <a:t>hybrid</a:t>
            </a:r>
            <a:r>
              <a:rPr lang="hu-HU" dirty="0"/>
              <a:t> </a:t>
            </a:r>
            <a:r>
              <a:rPr lang="hu-HU" dirty="0" err="1"/>
              <a:t>seamlessly</a:t>
            </a:r>
            <a:endParaRPr lang="hu-HU" dirty="0"/>
          </a:p>
          <a:p>
            <a:pPr marL="342900" indent="-342900" algn="l">
              <a:lnSpc>
                <a:spcPct val="100000"/>
              </a:lnSpc>
              <a:buFont typeface="Arial" panose="020B0604020202020204" pitchFamily="34" charset="0"/>
              <a:buChar char="•"/>
            </a:pPr>
            <a:r>
              <a:rPr lang="hu-HU" dirty="0" err="1"/>
              <a:t>Trust</a:t>
            </a:r>
            <a:r>
              <a:rPr lang="hu-HU" dirty="0"/>
              <a:t> </a:t>
            </a:r>
            <a:r>
              <a:rPr lang="hu-HU" dirty="0" err="1"/>
              <a:t>your</a:t>
            </a:r>
            <a:r>
              <a:rPr lang="hu-HU" dirty="0"/>
              <a:t> </a:t>
            </a:r>
            <a:r>
              <a:rPr lang="hu-HU" dirty="0" err="1"/>
              <a:t>cloud</a:t>
            </a:r>
            <a:endParaRPr lang="hu-HU" sz="2800" dirty="0"/>
          </a:p>
        </p:txBody>
      </p:sp>
    </p:spTree>
    <p:extLst>
      <p:ext uri="{BB962C8B-B14F-4D97-AF65-F5344CB8AC3E}">
        <p14:creationId xmlns:p14="http://schemas.microsoft.com/office/powerpoint/2010/main" val="37227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Life </a:t>
            </a:r>
            <a:r>
              <a:rPr lang="hu-HU" b="1" dirty="0" err="1"/>
              <a:t>cycle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marL="342900" indent="-342900" algn="just">
              <a:lnSpc>
                <a:spcPct val="100000"/>
              </a:lnSpc>
              <a:buFont typeface="Arial" panose="020B0604020202020204" pitchFamily="34" charset="0"/>
              <a:buChar char="•"/>
            </a:pPr>
            <a:r>
              <a:rPr lang="en-US" sz="3200" dirty="0"/>
              <a:t>If you delete a resource group, all resources contained within it are also deleted</a:t>
            </a:r>
            <a:r>
              <a:rPr lang="hu-HU" sz="3200" dirty="0"/>
              <a:t>. </a:t>
            </a:r>
          </a:p>
          <a:p>
            <a:pPr marL="342900" indent="-342900" algn="just">
              <a:lnSpc>
                <a:spcPct val="100000"/>
              </a:lnSpc>
              <a:buFont typeface="Arial" panose="020B0604020202020204" pitchFamily="34" charset="0"/>
              <a:buChar char="•"/>
            </a:pPr>
            <a:r>
              <a:rPr lang="en-US" sz="3200" dirty="0"/>
              <a:t>Resource groups make it easy to remove a set of resources all at once</a:t>
            </a:r>
            <a:r>
              <a:rPr lang="hu-HU" sz="3200" dirty="0"/>
              <a:t>.</a:t>
            </a:r>
          </a:p>
        </p:txBody>
      </p:sp>
    </p:spTree>
    <p:extLst>
      <p:ext uri="{BB962C8B-B14F-4D97-AF65-F5344CB8AC3E}">
        <p14:creationId xmlns:p14="http://schemas.microsoft.com/office/powerpoint/2010/main" val="249864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08C76D-5F86-9670-EC15-EB62A64C0BD1}"/>
              </a:ext>
            </a:extLst>
          </p:cNvPr>
          <p:cNvSpPr>
            <a:spLocks noGrp="1"/>
          </p:cNvSpPr>
          <p:nvPr>
            <p:ph type="title"/>
          </p:nvPr>
        </p:nvSpPr>
        <p:spPr>
          <a:xfrm>
            <a:off x="588262" y="585216"/>
            <a:ext cx="11044938" cy="492443"/>
          </a:xfrm>
        </p:spPr>
        <p:txBody>
          <a:bodyPr>
            <a:noAutofit/>
          </a:bodyPr>
          <a:lstStyle/>
          <a:p>
            <a:r>
              <a:rPr lang="en-US" sz="3600" b="1" dirty="0"/>
              <a:t>Azure subscriptions</a:t>
            </a:r>
          </a:p>
        </p:txBody>
      </p:sp>
      <p:sp>
        <p:nvSpPr>
          <p:cNvPr id="8" name="Text Placeholder 7">
            <a:extLst>
              <a:ext uri="{FF2B5EF4-FFF2-40B4-BE49-F238E27FC236}">
                <a16:creationId xmlns:a16="http://schemas.microsoft.com/office/drawing/2014/main" id="{273F4008-A9D7-7533-4EF4-DCBCB93918C7}"/>
              </a:ext>
            </a:extLst>
          </p:cNvPr>
          <p:cNvSpPr>
            <a:spLocks noGrp="1"/>
          </p:cNvSpPr>
          <p:nvPr>
            <p:ph type="body" sz="quarter" idx="16"/>
          </p:nvPr>
        </p:nvSpPr>
        <p:spPr>
          <a:xfrm>
            <a:off x="584200" y="1594155"/>
            <a:ext cx="3174143" cy="1692771"/>
          </a:xfrm>
        </p:spPr>
        <p:txBody>
          <a:bodyPr/>
          <a:lstStyle/>
          <a:p>
            <a:r>
              <a:rPr lang="en-IE" sz="2200" dirty="0">
                <a:latin typeface="+mn-lt"/>
              </a:rPr>
              <a:t>An Azure subscription provides you with authenticated and authorized access to Azure accounts.</a:t>
            </a:r>
          </a:p>
        </p:txBody>
      </p:sp>
      <p:sp>
        <p:nvSpPr>
          <p:cNvPr id="7" name="Text Placeholder 6">
            <a:extLst>
              <a:ext uri="{FF2B5EF4-FFF2-40B4-BE49-F238E27FC236}">
                <a16:creationId xmlns:a16="http://schemas.microsoft.com/office/drawing/2014/main" id="{2C2EEAF1-24D8-25AE-47E6-168E72E461A4}"/>
              </a:ext>
            </a:extLst>
          </p:cNvPr>
          <p:cNvSpPr>
            <a:spLocks noGrp="1"/>
          </p:cNvSpPr>
          <p:nvPr>
            <p:ph type="body" sz="quarter" idx="15"/>
          </p:nvPr>
        </p:nvSpPr>
        <p:spPr>
          <a:xfrm>
            <a:off x="586389" y="3389086"/>
            <a:ext cx="3172811" cy="2646878"/>
          </a:xfrm>
        </p:spPr>
        <p:txBody>
          <a:bodyPr/>
          <a:lstStyle/>
          <a:p>
            <a:pPr marL="342900" indent="-225425">
              <a:spcBef>
                <a:spcPts val="0"/>
              </a:spcBef>
              <a:spcAft>
                <a:spcPts val="1200"/>
              </a:spcAft>
            </a:pPr>
            <a:r>
              <a:rPr lang="en-IE" sz="1800" b="1" dirty="0">
                <a:cs typeface="Segoe UI Semilight" panose="020B0402040204020203" pitchFamily="34" charset="0"/>
              </a:rPr>
              <a:t>Billing boundary: </a:t>
            </a:r>
            <a:r>
              <a:rPr lang="en-US" sz="1800" dirty="0">
                <a:cs typeface="Segoe UI Semilight" panose="020B0402040204020203" pitchFamily="34" charset="0"/>
              </a:rPr>
              <a:t>Generate separate billing reports and invoices for each subscription.</a:t>
            </a:r>
            <a:endParaRPr lang="en-IE" sz="1800" dirty="0">
              <a:cs typeface="Segoe UI Semilight" panose="020B0402040204020203" pitchFamily="34" charset="0"/>
            </a:endParaRPr>
          </a:p>
          <a:p>
            <a:pPr marL="342900" indent="-225425">
              <a:spcBef>
                <a:spcPts val="0"/>
              </a:spcBef>
              <a:spcAft>
                <a:spcPts val="1200"/>
              </a:spcAft>
            </a:pPr>
            <a:r>
              <a:rPr lang="en-IE" sz="1800" b="1" dirty="0">
                <a:cs typeface="Segoe UI Semilight" panose="020B0402040204020203" pitchFamily="34" charset="0"/>
              </a:rPr>
              <a:t>Access control boundary: </a:t>
            </a:r>
            <a:r>
              <a:rPr lang="en-US" sz="1800" dirty="0">
                <a:cs typeface="Segoe UI Semilight" panose="020B0402040204020203" pitchFamily="34" charset="0"/>
              </a:rPr>
              <a:t>Manage and control access to the resources that users can provision with specific subscriptions.</a:t>
            </a:r>
            <a:endParaRPr lang="en-IE" sz="1800" dirty="0">
              <a:cs typeface="Segoe UI Semilight" panose="020B0402040204020203" pitchFamily="34" charset="0"/>
            </a:endParaRPr>
          </a:p>
        </p:txBody>
      </p:sp>
      <p:pic>
        <p:nvPicPr>
          <p:cNvPr id="3" name="Picture 2" descr="Azure subscriptions are using authentication and authorization to access Azure accounts.">
            <a:extLst>
              <a:ext uri="{FF2B5EF4-FFF2-40B4-BE49-F238E27FC236}">
                <a16:creationId xmlns:a16="http://schemas.microsoft.com/office/drawing/2014/main" id="{E7E945CC-82C7-5ED2-04CE-15406878F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719" y="1754741"/>
            <a:ext cx="4618426" cy="190003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579B737B-80EA-80FD-259D-73D8474B58FF}"/>
              </a:ext>
              <a:ext uri="{C183D7F6-B498-43B3-948B-1728B52AA6E4}">
                <adec:decorative xmlns:adec="http://schemas.microsoft.com/office/drawing/2017/decorative" val="1"/>
              </a:ext>
            </a:extLst>
          </p:cNvPr>
          <p:cNvSpPr/>
          <p:nvPr/>
        </p:nvSpPr>
        <p:spPr bwMode="auto">
          <a:xfrm>
            <a:off x="6271549" y="3760618"/>
            <a:ext cx="312076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6"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965C3DDE-40BC-5982-CA5C-7F2E9E20B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428" y="3866463"/>
            <a:ext cx="4479007" cy="19797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3F7405C-5448-FAA9-92AA-B7A6BC6BA6B2}"/>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596CD1AF-3E76-DCBD-482E-4752171E606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69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Create</a:t>
            </a:r>
            <a:r>
              <a:rPr lang="hu-HU" b="1" dirty="0"/>
              <a:t> </a:t>
            </a:r>
            <a:r>
              <a:rPr lang="hu-HU" b="1" dirty="0" err="1"/>
              <a:t>additional</a:t>
            </a:r>
            <a:r>
              <a:rPr lang="hu-HU" b="1" dirty="0"/>
              <a:t> </a:t>
            </a:r>
            <a:r>
              <a:rPr lang="hu-HU" b="1" dirty="0" err="1"/>
              <a:t>Azure</a:t>
            </a:r>
            <a:r>
              <a:rPr lang="hu-HU" b="1" dirty="0"/>
              <a:t> </a:t>
            </a:r>
            <a:r>
              <a:rPr lang="hu-HU" b="1" dirty="0" err="1"/>
              <a:t>subscriptions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25676" y="1621186"/>
            <a:ext cx="11686783" cy="5055187"/>
          </a:xfrm>
        </p:spPr>
        <p:txBody>
          <a:bodyPr>
            <a:normAutofit/>
          </a:bodyPr>
          <a:lstStyle/>
          <a:p>
            <a:pPr marL="342900" indent="-342900" algn="just">
              <a:buFont typeface="Arial" panose="020B0604020202020204" pitchFamily="34" charset="0"/>
              <a:buChar char="•"/>
            </a:pPr>
            <a:r>
              <a:rPr lang="en-US" sz="3600" b="1" dirty="0"/>
              <a:t>Environments</a:t>
            </a:r>
            <a:endParaRPr lang="en-US" sz="3600" dirty="0"/>
          </a:p>
          <a:p>
            <a:pPr marL="342900" indent="-342900" algn="just">
              <a:buFont typeface="Arial" panose="020B0604020202020204" pitchFamily="34" charset="0"/>
              <a:buChar char="•"/>
            </a:pPr>
            <a:r>
              <a:rPr lang="en-US" sz="3600" b="1" dirty="0"/>
              <a:t>Organizational structures</a:t>
            </a:r>
            <a:endParaRPr lang="en-US" sz="3600" dirty="0"/>
          </a:p>
          <a:p>
            <a:pPr marL="342900" indent="-342900" algn="just">
              <a:buFont typeface="Arial" panose="020B0604020202020204" pitchFamily="34" charset="0"/>
              <a:buChar char="•"/>
            </a:pPr>
            <a:r>
              <a:rPr lang="en-US" sz="3600" b="1" dirty="0"/>
              <a:t>Billing</a:t>
            </a:r>
            <a:endParaRPr lang="hu-HU" sz="3600" b="1" dirty="0"/>
          </a:p>
        </p:txBody>
      </p:sp>
    </p:spTree>
    <p:extLst>
      <p:ext uri="{BB962C8B-B14F-4D97-AF65-F5344CB8AC3E}">
        <p14:creationId xmlns:p14="http://schemas.microsoft.com/office/powerpoint/2010/main" val="808908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55ECFB-827F-1EE2-2852-E7953287F348}"/>
              </a:ext>
            </a:extLst>
          </p:cNvPr>
          <p:cNvSpPr>
            <a:spLocks noGrp="1"/>
          </p:cNvSpPr>
          <p:nvPr>
            <p:ph type="title"/>
          </p:nvPr>
        </p:nvSpPr>
        <p:spPr/>
        <p:txBody>
          <a:bodyPr>
            <a:noAutofit/>
          </a:bodyPr>
          <a:lstStyle/>
          <a:p>
            <a:r>
              <a:rPr lang="en-US" sz="3600" b="1" dirty="0"/>
              <a:t>Management groups</a:t>
            </a:r>
          </a:p>
        </p:txBody>
      </p:sp>
      <p:sp>
        <p:nvSpPr>
          <p:cNvPr id="7" name="Text Placeholder 6">
            <a:extLst>
              <a:ext uri="{FF2B5EF4-FFF2-40B4-BE49-F238E27FC236}">
                <a16:creationId xmlns:a16="http://schemas.microsoft.com/office/drawing/2014/main" id="{7718D757-8CF3-7AD8-3687-4EC16045F26D}"/>
              </a:ext>
            </a:extLst>
          </p:cNvPr>
          <p:cNvSpPr>
            <a:spLocks noGrp="1"/>
          </p:cNvSpPr>
          <p:nvPr>
            <p:ph type="body" sz="quarter" idx="16"/>
          </p:nvPr>
        </p:nvSpPr>
        <p:spPr>
          <a:xfrm>
            <a:off x="584200" y="1594155"/>
            <a:ext cx="3174143" cy="4154984"/>
          </a:xfrm>
        </p:spPr>
        <p:txBody>
          <a:bodyPr/>
          <a:lstStyle/>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Management groups can include multiple Azure subscriptions.</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Subscriptions inherit conditions applied to the management group.</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10,000 management groups can be supported in a single directory.</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A management group tree can support up to six levels of depth.</a:t>
            </a:r>
          </a:p>
        </p:txBody>
      </p:sp>
      <p:pic>
        <p:nvPicPr>
          <p:cNvPr id="9" name="Picture 2" descr="Illustration showing the hierarchy of Azure Management groups, subscriptions, resource groups, and resources.">
            <a:extLst>
              <a:ext uri="{FF2B5EF4-FFF2-40B4-BE49-F238E27FC236}">
                <a16:creationId xmlns:a16="http://schemas.microsoft.com/office/drawing/2014/main" id="{05094914-E79B-EB3F-8CE4-2A7426C2284C}"/>
              </a:ext>
            </a:extLst>
          </p:cNvPr>
          <p:cNvPicPr>
            <a:picLocks noGrp="1" noChangeAspect="1" noChangeArrowheads="1"/>
          </p:cNvPicPr>
          <p:nvPr>
            <p:ph type="pic" sz="quarter" idx="20"/>
          </p:nvPr>
        </p:nvPicPr>
        <p:blipFill rotWithShape="1">
          <a:blip r:embed="rId3"/>
          <a:srcRect l="-12438" t="-6770" r="-12438" b="-6770"/>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B109B1F-EC53-667F-AC8E-B573B840D96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en-US" b="1" dirty="0"/>
              <a:t>Hierarchy of management groups and subscriptions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lnSpc>
                <a:spcPct val="100000"/>
              </a:lnSpc>
            </a:pPr>
            <a:r>
              <a:rPr lang="en-US" dirty="0"/>
              <a:t>You can build a flexible structure of management groups and subscriptions to organize your resources into a hierarchy for unified policy and access management</a:t>
            </a:r>
            <a:r>
              <a:rPr lang="hu-HU" dirty="0"/>
              <a:t>. </a:t>
            </a:r>
          </a:p>
        </p:txBody>
      </p:sp>
      <p:pic>
        <p:nvPicPr>
          <p:cNvPr id="5" name="Kép 4">
            <a:extLst>
              <a:ext uri="{FF2B5EF4-FFF2-40B4-BE49-F238E27FC236}">
                <a16:creationId xmlns:a16="http://schemas.microsoft.com/office/drawing/2014/main" id="{EEA18C09-5D44-4443-98B8-13E4C0C1E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37" y="2754343"/>
            <a:ext cx="5793542" cy="3582848"/>
          </a:xfrm>
          <a:prstGeom prst="rect">
            <a:avLst/>
          </a:prstGeom>
        </p:spPr>
      </p:pic>
      <p:pic>
        <p:nvPicPr>
          <p:cNvPr id="4" name="Kép 3">
            <a:extLst>
              <a:ext uri="{FF2B5EF4-FFF2-40B4-BE49-F238E27FC236}">
                <a16:creationId xmlns:a16="http://schemas.microsoft.com/office/drawing/2014/main" id="{F3CB041E-EB51-46F0-8295-1947765C509E}"/>
              </a:ext>
            </a:extLst>
          </p:cNvPr>
          <p:cNvPicPr>
            <a:picLocks noChangeAspect="1"/>
          </p:cNvPicPr>
          <p:nvPr/>
        </p:nvPicPr>
        <p:blipFill>
          <a:blip r:embed="rId4"/>
          <a:stretch>
            <a:fillRect/>
          </a:stretch>
        </p:blipFill>
        <p:spPr>
          <a:xfrm>
            <a:off x="333662" y="6539201"/>
            <a:ext cx="4230991" cy="274344"/>
          </a:xfrm>
          <a:prstGeom prst="rect">
            <a:avLst/>
          </a:prstGeom>
        </p:spPr>
      </p:pic>
    </p:spTree>
    <p:extLst>
      <p:ext uri="{BB962C8B-B14F-4D97-AF65-F5344CB8AC3E}">
        <p14:creationId xmlns:p14="http://schemas.microsoft.com/office/powerpoint/2010/main" val="931968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Knowledge</a:t>
            </a:r>
            <a:r>
              <a:rPr lang="hu-HU" b="1" dirty="0"/>
              <a:t> </a:t>
            </a:r>
            <a:r>
              <a:rPr lang="hu-HU" b="1" dirty="0" err="1"/>
              <a:t>check</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4" y="1278072"/>
            <a:ext cx="11486367" cy="5298092"/>
          </a:xfrm>
        </p:spPr>
        <p:txBody>
          <a:bodyPr>
            <a:normAutofit fontScale="92500" lnSpcReduction="10000"/>
          </a:bodyPr>
          <a:lstStyle/>
          <a:p>
            <a:pPr marL="457200" indent="-457200" algn="l">
              <a:lnSpc>
                <a:spcPct val="160000"/>
              </a:lnSpc>
              <a:buAutoNum type="arabicPeriod"/>
            </a:pPr>
            <a:r>
              <a:rPr lang="en-US" sz="3600" b="1" dirty="0"/>
              <a:t>What Microsoft Azure object contains multiple datacenters that are connected by a low-latency network?</a:t>
            </a:r>
            <a:endParaRPr lang="hu-HU" sz="3600" b="1" dirty="0"/>
          </a:p>
          <a:p>
            <a:pPr marL="457200" indent="-457200" algn="l">
              <a:buAutoNum type="arabicPeriod"/>
            </a:pPr>
            <a:endParaRPr lang="en-US" sz="3600" dirty="0"/>
          </a:p>
          <a:p>
            <a:pPr marL="914400" lvl="1" indent="-457200" algn="l">
              <a:buFont typeface="+mj-lt"/>
              <a:buAutoNum type="alphaUcPeriod"/>
            </a:pPr>
            <a:r>
              <a:rPr lang="en-US" sz="3200" dirty="0"/>
              <a:t>A geography</a:t>
            </a:r>
          </a:p>
          <a:p>
            <a:pPr marL="914400" lvl="1" indent="-457200" algn="l">
              <a:buFont typeface="+mj-lt"/>
              <a:buAutoNum type="alphaUcPeriod"/>
            </a:pPr>
            <a:endParaRPr lang="en-US" sz="3200" dirty="0"/>
          </a:p>
          <a:p>
            <a:pPr marL="914400" lvl="1" indent="-457200" algn="l">
              <a:buFont typeface="+mj-lt"/>
              <a:buAutoNum type="alphaUcPeriod"/>
            </a:pPr>
            <a:r>
              <a:rPr lang="en-US" sz="3200" dirty="0"/>
              <a:t>A region</a:t>
            </a:r>
          </a:p>
          <a:p>
            <a:pPr marL="914400" lvl="1" indent="-457200" algn="l">
              <a:buFont typeface="+mj-lt"/>
              <a:buAutoNum type="alphaUcPeriod"/>
            </a:pPr>
            <a:endParaRPr lang="en-US" sz="3200" dirty="0"/>
          </a:p>
          <a:p>
            <a:pPr marL="914400" lvl="1" indent="-457200" algn="l">
              <a:buFont typeface="+mj-lt"/>
              <a:buAutoNum type="alphaUcPeriod"/>
            </a:pPr>
            <a:r>
              <a:rPr lang="en-US" sz="3200" dirty="0"/>
              <a:t>An availability set</a:t>
            </a:r>
            <a:endParaRPr lang="hu-HU" sz="3200" dirty="0"/>
          </a:p>
          <a:p>
            <a:pPr marL="914400" lvl="1" indent="-457200" algn="l">
              <a:buFont typeface="+mj-lt"/>
              <a:buAutoNum type="alphaUcPeriod"/>
            </a:pPr>
            <a:endParaRPr lang="hu-HU" sz="3200" dirty="0"/>
          </a:p>
          <a:p>
            <a:pPr marL="914400" lvl="1" indent="-457200" algn="l">
              <a:buFont typeface="+mj-lt"/>
              <a:buAutoNum type="alphaUcPeriod"/>
            </a:pPr>
            <a:r>
              <a:rPr lang="hu-HU" sz="3200" dirty="0"/>
              <a:t>A </a:t>
            </a:r>
            <a:r>
              <a:rPr lang="hu-HU" sz="3200" dirty="0" err="1"/>
              <a:t>pair</a:t>
            </a:r>
            <a:endParaRPr lang="en-US" sz="3200" dirty="0"/>
          </a:p>
        </p:txBody>
      </p:sp>
    </p:spTree>
    <p:extLst>
      <p:ext uri="{BB962C8B-B14F-4D97-AF65-F5344CB8AC3E}">
        <p14:creationId xmlns:p14="http://schemas.microsoft.com/office/powerpoint/2010/main" val="280549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Knowledge</a:t>
            </a:r>
            <a:r>
              <a:rPr lang="hu-HU" b="1" dirty="0"/>
              <a:t> </a:t>
            </a:r>
            <a:r>
              <a:rPr lang="hu-HU" b="1" dirty="0" err="1"/>
              <a:t>check</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4" y="1278072"/>
            <a:ext cx="11486367" cy="5298092"/>
          </a:xfrm>
        </p:spPr>
        <p:txBody>
          <a:bodyPr>
            <a:normAutofit fontScale="85000" lnSpcReduction="20000"/>
          </a:bodyPr>
          <a:lstStyle/>
          <a:p>
            <a:pPr algn="l">
              <a:lnSpc>
                <a:spcPct val="150000"/>
              </a:lnSpc>
            </a:pPr>
            <a:r>
              <a:rPr lang="hu-HU" sz="3600" b="1" dirty="0"/>
              <a:t>2</a:t>
            </a:r>
            <a:r>
              <a:rPr lang="en-US" sz="3600" b="1" dirty="0"/>
              <a:t>.</a:t>
            </a:r>
            <a:r>
              <a:rPr lang="hu-HU" sz="3600" b="1" dirty="0"/>
              <a:t> </a:t>
            </a:r>
            <a:r>
              <a:rPr lang="en-US" sz="3600" b="1" dirty="0"/>
              <a:t>Availability zones allow customers to run mission-critical applications with what benefits?</a:t>
            </a:r>
          </a:p>
          <a:p>
            <a:pPr algn="l">
              <a:lnSpc>
                <a:spcPct val="150000"/>
              </a:lnSpc>
            </a:pPr>
            <a:r>
              <a:rPr lang="en-US" sz="3600" b="1" dirty="0"/>
              <a:t>Select all that apply.</a:t>
            </a:r>
            <a:endParaRPr lang="hu-HU" sz="3600" b="1" dirty="0"/>
          </a:p>
          <a:p>
            <a:pPr algn="l">
              <a:lnSpc>
                <a:spcPct val="150000"/>
              </a:lnSpc>
            </a:pPr>
            <a:endParaRPr lang="en-US" sz="3600" dirty="0"/>
          </a:p>
          <a:p>
            <a:pPr marL="914400" lvl="1" indent="-457200" algn="l">
              <a:buFont typeface="+mj-lt"/>
              <a:buAutoNum type="alphaUcPeriod"/>
            </a:pPr>
            <a:r>
              <a:rPr lang="en-US" sz="3200" dirty="0"/>
              <a:t>High availability</a:t>
            </a:r>
          </a:p>
          <a:p>
            <a:pPr marL="914400" lvl="1" indent="-457200" algn="l">
              <a:buFont typeface="+mj-lt"/>
              <a:buAutoNum type="alphaUcPeriod"/>
            </a:pPr>
            <a:endParaRPr lang="en-US" sz="3200" dirty="0"/>
          </a:p>
          <a:p>
            <a:pPr marL="914400" lvl="1" indent="-457200" algn="l">
              <a:buFont typeface="+mj-lt"/>
              <a:buAutoNum type="alphaUcPeriod"/>
            </a:pPr>
            <a:r>
              <a:rPr lang="en-US" sz="3200" dirty="0"/>
              <a:t>Low-latency replication</a:t>
            </a:r>
          </a:p>
          <a:p>
            <a:pPr marL="914400" lvl="1" indent="-457200" algn="l">
              <a:buFont typeface="+mj-lt"/>
              <a:buAutoNum type="alphaUcPeriod"/>
            </a:pPr>
            <a:endParaRPr lang="en-US" sz="3200" dirty="0"/>
          </a:p>
          <a:p>
            <a:pPr marL="914400" lvl="1" indent="-457200" algn="l">
              <a:buFont typeface="+mj-lt"/>
              <a:buAutoNum type="alphaUcPeriod"/>
            </a:pPr>
            <a:r>
              <a:rPr lang="en-US" sz="3200" dirty="0"/>
              <a:t>Offsite backup</a:t>
            </a:r>
            <a:endParaRPr lang="hu-HU" sz="3200" dirty="0"/>
          </a:p>
          <a:p>
            <a:pPr marL="914400" lvl="1" indent="-457200" algn="l">
              <a:buFont typeface="+mj-lt"/>
              <a:buAutoNum type="alphaUcPeriod"/>
            </a:pPr>
            <a:endParaRPr lang="hu-HU" sz="3200" dirty="0"/>
          </a:p>
          <a:p>
            <a:pPr marL="914400" lvl="1" indent="-457200" algn="l">
              <a:buFont typeface="+mj-lt"/>
              <a:buAutoNum type="alphaUcPeriod"/>
            </a:pPr>
            <a:r>
              <a:rPr lang="hu-HU" sz="3200" dirty="0" err="1"/>
              <a:t>Live</a:t>
            </a:r>
            <a:r>
              <a:rPr lang="hu-HU" sz="3200" dirty="0"/>
              <a:t> </a:t>
            </a:r>
            <a:r>
              <a:rPr lang="hu-HU" sz="3200" dirty="0" err="1"/>
              <a:t>migration</a:t>
            </a:r>
            <a:endParaRPr lang="en-US" sz="3200" dirty="0"/>
          </a:p>
        </p:txBody>
      </p:sp>
    </p:spTree>
    <p:extLst>
      <p:ext uri="{BB962C8B-B14F-4D97-AF65-F5344CB8AC3E}">
        <p14:creationId xmlns:p14="http://schemas.microsoft.com/office/powerpoint/2010/main" val="143903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Knowledge</a:t>
            </a:r>
            <a:r>
              <a:rPr lang="hu-HU" b="1" dirty="0"/>
              <a:t> </a:t>
            </a:r>
            <a:r>
              <a:rPr lang="hu-HU" b="1" dirty="0" err="1"/>
              <a:t>check</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4" y="1278072"/>
            <a:ext cx="11486367" cy="5298092"/>
          </a:xfrm>
        </p:spPr>
        <p:txBody>
          <a:bodyPr>
            <a:normAutofit fontScale="92500"/>
          </a:bodyPr>
          <a:lstStyle/>
          <a:p>
            <a:pPr algn="l">
              <a:lnSpc>
                <a:spcPct val="150000"/>
              </a:lnSpc>
            </a:pPr>
            <a:r>
              <a:rPr lang="hu-HU" sz="4000" b="1" dirty="0"/>
              <a:t>3</a:t>
            </a:r>
            <a:r>
              <a:rPr lang="en-US" sz="4000" b="1" dirty="0"/>
              <a:t>.</a:t>
            </a:r>
            <a:r>
              <a:rPr lang="hu-HU" sz="4000" b="1" dirty="0"/>
              <a:t> </a:t>
            </a:r>
            <a:r>
              <a:rPr lang="en-US" sz="4000" b="1" dirty="0"/>
              <a:t>What Azure feature replicates resources across regions that are at least 300 miles away from each other?</a:t>
            </a:r>
            <a:endParaRPr lang="hu-HU" sz="4000" b="1" dirty="0"/>
          </a:p>
          <a:p>
            <a:pPr algn="l"/>
            <a:endParaRPr lang="en-US" sz="4000" dirty="0"/>
          </a:p>
          <a:p>
            <a:pPr marL="914400" lvl="1" indent="-457200" algn="l">
              <a:buFont typeface="+mj-lt"/>
              <a:buAutoNum type="alphaUcPeriod"/>
            </a:pPr>
            <a:r>
              <a:rPr lang="en-US" sz="3600" dirty="0"/>
              <a:t>Region pairs</a:t>
            </a:r>
          </a:p>
          <a:p>
            <a:pPr marL="914400" lvl="1" indent="-457200" algn="l">
              <a:buFont typeface="+mj-lt"/>
              <a:buAutoNum type="alphaUcPeriod"/>
            </a:pPr>
            <a:endParaRPr lang="en-US" sz="3600" dirty="0"/>
          </a:p>
          <a:p>
            <a:pPr marL="914400" lvl="1" indent="-457200" algn="l">
              <a:buFont typeface="+mj-lt"/>
              <a:buAutoNum type="alphaUcPeriod"/>
            </a:pPr>
            <a:r>
              <a:rPr lang="en-US" sz="3600" dirty="0"/>
              <a:t>Availability Zones</a:t>
            </a:r>
          </a:p>
          <a:p>
            <a:pPr marL="914400" lvl="1" indent="-457200" algn="l">
              <a:buFont typeface="+mj-lt"/>
              <a:buAutoNum type="alphaUcPeriod"/>
            </a:pPr>
            <a:endParaRPr lang="en-US" sz="3600" dirty="0"/>
          </a:p>
          <a:p>
            <a:pPr marL="914400" lvl="1" indent="-457200" algn="l">
              <a:buFont typeface="+mj-lt"/>
              <a:buAutoNum type="alphaUcPeriod"/>
            </a:pPr>
            <a:r>
              <a:rPr lang="en-US" sz="3600" dirty="0"/>
              <a:t>Sovereign regions</a:t>
            </a:r>
          </a:p>
        </p:txBody>
      </p:sp>
    </p:spTree>
    <p:extLst>
      <p:ext uri="{BB962C8B-B14F-4D97-AF65-F5344CB8AC3E}">
        <p14:creationId xmlns:p14="http://schemas.microsoft.com/office/powerpoint/2010/main" val="207673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1122363"/>
            <a:ext cx="9144000" cy="1133157"/>
          </a:xfrm>
        </p:spPr>
        <p:txBody>
          <a:bodyPr/>
          <a:lstStyle/>
          <a:p>
            <a:r>
              <a:rPr lang="hu-HU" b="1" dirty="0"/>
              <a:t>Microsoft </a:t>
            </a:r>
            <a:r>
              <a:rPr lang="hu-HU" b="1" dirty="0" err="1"/>
              <a:t>Azure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23943" y="2255519"/>
            <a:ext cx="10553251" cy="4414221"/>
          </a:xfrm>
        </p:spPr>
        <p:txBody>
          <a:bodyPr>
            <a:normAutofit/>
          </a:bodyPr>
          <a:lstStyle/>
          <a:p>
            <a:pPr marL="342900" indent="-342900" algn="l">
              <a:lnSpc>
                <a:spcPct val="100000"/>
              </a:lnSpc>
              <a:buFont typeface="Arial" panose="020B0604020202020204" pitchFamily="34" charset="0"/>
              <a:buChar char="•"/>
            </a:pPr>
            <a:r>
              <a:rPr lang="en-US" sz="2800" b="0" i="0" dirty="0">
                <a:solidFill>
                  <a:srgbClr val="161616"/>
                </a:solidFill>
                <a:effectLst/>
                <a:latin typeface="Segoe UI" panose="020B0502040204020203" pitchFamily="34" charset="0"/>
              </a:rPr>
              <a:t>Azure provides more than 100 services that enable you to do everything from running your existing applications on virtual machines</a:t>
            </a:r>
            <a:endParaRPr lang="hu-HU" sz="2800" b="0" i="0" dirty="0">
              <a:solidFill>
                <a:srgbClr val="161616"/>
              </a:solidFill>
              <a:effectLst/>
              <a:latin typeface="Segoe UI" panose="020B0502040204020203" pitchFamily="34" charset="0"/>
            </a:endParaRPr>
          </a:p>
          <a:p>
            <a:pPr marL="342900" indent="-342900" algn="l">
              <a:lnSpc>
                <a:spcPct val="100000"/>
              </a:lnSpc>
              <a:buFont typeface="Arial" panose="020B0604020202020204" pitchFamily="34" charset="0"/>
              <a:buChar char="•"/>
            </a:pPr>
            <a:r>
              <a:rPr lang="en-US" sz="2800" b="0" i="0" dirty="0">
                <a:solidFill>
                  <a:srgbClr val="161616"/>
                </a:solidFill>
                <a:effectLst/>
                <a:latin typeface="Segoe UI" panose="020B0502040204020203" pitchFamily="34" charset="0"/>
              </a:rPr>
              <a:t>Many teams start exploring the cloud by moving their existing applications to virtual machines (VMs) that run in Azure</a:t>
            </a:r>
            <a:endParaRPr lang="hu-HU" sz="2800" b="0" i="0" dirty="0">
              <a:solidFill>
                <a:srgbClr val="161616"/>
              </a:solidFill>
              <a:effectLst/>
              <a:latin typeface="Segoe UI" panose="020B0502040204020203" pitchFamily="34" charset="0"/>
            </a:endParaRPr>
          </a:p>
          <a:p>
            <a:pPr marL="342900" indent="-342900" algn="l">
              <a:lnSpc>
                <a:spcPct val="100000"/>
              </a:lnSpc>
              <a:buFont typeface="Arial" panose="020B0604020202020204" pitchFamily="34" charset="0"/>
              <a:buChar char="•"/>
            </a:pPr>
            <a:r>
              <a:rPr lang="en-US" sz="2800" b="0" i="0" dirty="0">
                <a:solidFill>
                  <a:srgbClr val="161616"/>
                </a:solidFill>
                <a:effectLst/>
                <a:latin typeface="Segoe UI" panose="020B0502040204020203" pitchFamily="34" charset="0"/>
              </a:rPr>
              <a:t>For example, Azure provides artificial intelligence (AI) and machine-learning (ML) services that can naturally communicate with your users through vision, hearing, and speech</a:t>
            </a:r>
            <a:endParaRPr lang="hu-HU" sz="2800" dirty="0"/>
          </a:p>
        </p:txBody>
      </p:sp>
    </p:spTree>
    <p:extLst>
      <p:ext uri="{BB962C8B-B14F-4D97-AF65-F5344CB8AC3E}">
        <p14:creationId xmlns:p14="http://schemas.microsoft.com/office/powerpoint/2010/main" val="121762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Azure</a:t>
            </a:r>
            <a:r>
              <a:rPr lang="hu-HU" b="1" dirty="0"/>
              <a:t> account</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278072"/>
            <a:ext cx="9144000" cy="5298092"/>
          </a:xfrm>
        </p:spPr>
        <p:txBody>
          <a:bodyPr>
            <a:normAutofit/>
          </a:bodyPr>
          <a:lstStyle/>
          <a:p>
            <a:pPr algn="l"/>
            <a:r>
              <a:rPr lang="hu-HU" dirty="0" err="1"/>
              <a:t>Azure</a:t>
            </a:r>
            <a:r>
              <a:rPr lang="hu-HU" dirty="0"/>
              <a:t> </a:t>
            </a:r>
            <a:r>
              <a:rPr lang="hu-HU" dirty="0" err="1"/>
              <a:t>subscription</a:t>
            </a:r>
            <a:r>
              <a:rPr lang="hu-HU" dirty="0"/>
              <a:t> is </a:t>
            </a:r>
            <a:r>
              <a:rPr lang="hu-HU" dirty="0" err="1"/>
              <a:t>needed</a:t>
            </a:r>
            <a:r>
              <a:rPr lang="hu-HU" dirty="0"/>
              <a:t>.</a:t>
            </a:r>
          </a:p>
        </p:txBody>
      </p:sp>
      <p:pic>
        <p:nvPicPr>
          <p:cNvPr id="5" name="Kép 4">
            <a:extLst>
              <a:ext uri="{FF2B5EF4-FFF2-40B4-BE49-F238E27FC236}">
                <a16:creationId xmlns:a16="http://schemas.microsoft.com/office/drawing/2014/main" id="{96A0275D-CD11-4D61-957F-A02714CB5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753" y="1494431"/>
            <a:ext cx="6763247" cy="5363569"/>
          </a:xfrm>
          <a:prstGeom prst="rect">
            <a:avLst/>
          </a:prstGeom>
        </p:spPr>
      </p:pic>
      <p:sp>
        <p:nvSpPr>
          <p:cNvPr id="8" name="Szövegdoboz 7">
            <a:extLst>
              <a:ext uri="{FF2B5EF4-FFF2-40B4-BE49-F238E27FC236}">
                <a16:creationId xmlns:a16="http://schemas.microsoft.com/office/drawing/2014/main" id="{7E5E49CF-5B59-4250-AE93-B1C1743EE160}"/>
              </a:ext>
            </a:extLst>
          </p:cNvPr>
          <p:cNvSpPr txBox="1"/>
          <p:nvPr/>
        </p:nvSpPr>
        <p:spPr>
          <a:xfrm>
            <a:off x="626634" y="6347750"/>
            <a:ext cx="6094206" cy="24622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 Copyright Microsoft Corporation. All rights reserved.</a:t>
            </a:r>
          </a:p>
        </p:txBody>
      </p:sp>
    </p:spTree>
    <p:extLst>
      <p:ext uri="{BB962C8B-B14F-4D97-AF65-F5344CB8AC3E}">
        <p14:creationId xmlns:p14="http://schemas.microsoft.com/office/powerpoint/2010/main" val="3181604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Azure</a:t>
            </a:r>
            <a:r>
              <a:rPr lang="hu-HU" b="1" dirty="0"/>
              <a:t> free </a:t>
            </a:r>
            <a:r>
              <a:rPr lang="hu-HU" b="1" dirty="0" err="1"/>
              <a:t>acount</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278072"/>
            <a:ext cx="9144000" cy="5298092"/>
          </a:xfrm>
        </p:spPr>
        <p:txBody>
          <a:bodyPr>
            <a:normAutofit/>
          </a:bodyPr>
          <a:lstStyle/>
          <a:p>
            <a:pPr marL="342900" indent="-342900" algn="l">
              <a:lnSpc>
                <a:spcPct val="100000"/>
              </a:lnSpc>
              <a:buFont typeface="Arial" panose="020B0604020202020204" pitchFamily="34" charset="0"/>
              <a:buChar char="•"/>
            </a:pPr>
            <a:r>
              <a:rPr lang="en-US" sz="3200" dirty="0"/>
              <a:t>Free access to popular Azure products for 12 months</a:t>
            </a:r>
            <a:endParaRPr lang="hu-HU" sz="3200" dirty="0"/>
          </a:p>
          <a:p>
            <a:pPr marL="342900" indent="-342900" algn="l">
              <a:lnSpc>
                <a:spcPct val="100000"/>
              </a:lnSpc>
              <a:buFont typeface="Arial" panose="020B0604020202020204" pitchFamily="34" charset="0"/>
              <a:buChar char="•"/>
            </a:pPr>
            <a:r>
              <a:rPr lang="en-US" sz="3200" dirty="0"/>
              <a:t>A credit to spend for the first 30 days</a:t>
            </a:r>
            <a:endParaRPr lang="hu-HU" sz="3200" dirty="0"/>
          </a:p>
          <a:p>
            <a:pPr marL="342900" indent="-342900" algn="l">
              <a:lnSpc>
                <a:spcPct val="100000"/>
              </a:lnSpc>
              <a:buFont typeface="Arial" panose="020B0604020202020204" pitchFamily="34" charset="0"/>
              <a:buChar char="•"/>
            </a:pPr>
            <a:r>
              <a:rPr lang="en-US" sz="3200" dirty="0"/>
              <a:t>Access to more than 25 products that are always free</a:t>
            </a:r>
            <a:endParaRPr lang="hu-HU" sz="3200" dirty="0"/>
          </a:p>
        </p:txBody>
      </p:sp>
    </p:spTree>
    <p:extLst>
      <p:ext uri="{BB962C8B-B14F-4D97-AF65-F5344CB8AC3E}">
        <p14:creationId xmlns:p14="http://schemas.microsoft.com/office/powerpoint/2010/main" val="166197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Azure</a:t>
            </a:r>
            <a:r>
              <a:rPr lang="hu-HU" b="1" dirty="0"/>
              <a:t> free </a:t>
            </a:r>
            <a:r>
              <a:rPr lang="hu-HU" b="1" dirty="0" err="1"/>
              <a:t>student</a:t>
            </a:r>
            <a:r>
              <a:rPr lang="hu-HU" b="1" dirty="0"/>
              <a:t> </a:t>
            </a:r>
            <a:r>
              <a:rPr lang="hu-HU" b="1" dirty="0" err="1"/>
              <a:t>acount</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278072"/>
            <a:ext cx="9144000" cy="5298092"/>
          </a:xfrm>
        </p:spPr>
        <p:txBody>
          <a:bodyPr>
            <a:normAutofit/>
          </a:bodyPr>
          <a:lstStyle/>
          <a:p>
            <a:pPr marL="342900" indent="-342900" algn="l">
              <a:lnSpc>
                <a:spcPct val="100000"/>
              </a:lnSpc>
              <a:buFont typeface="Arial" panose="020B0604020202020204" pitchFamily="34" charset="0"/>
              <a:buChar char="•"/>
            </a:pPr>
            <a:r>
              <a:rPr lang="en-US" sz="3600" dirty="0"/>
              <a:t>Free access to certain Azure services for 12 months.</a:t>
            </a:r>
          </a:p>
          <a:p>
            <a:pPr marL="342900" indent="-342900" algn="l">
              <a:lnSpc>
                <a:spcPct val="100000"/>
              </a:lnSpc>
              <a:buFont typeface="Arial" panose="020B0604020202020204" pitchFamily="34" charset="0"/>
              <a:buChar char="•"/>
            </a:pPr>
            <a:r>
              <a:rPr lang="en-US" sz="3600" dirty="0"/>
              <a:t>A credit to use in the first 12 months.</a:t>
            </a:r>
          </a:p>
          <a:p>
            <a:pPr marL="342900" indent="-342900" algn="l">
              <a:lnSpc>
                <a:spcPct val="100000"/>
              </a:lnSpc>
              <a:buFont typeface="Arial" panose="020B0604020202020204" pitchFamily="34" charset="0"/>
              <a:buChar char="•"/>
            </a:pPr>
            <a:r>
              <a:rPr lang="en-US" sz="3600" dirty="0"/>
              <a:t>Free access to certain software developer tools.</a:t>
            </a:r>
            <a:endParaRPr lang="hu-HU" sz="3600" dirty="0"/>
          </a:p>
        </p:txBody>
      </p:sp>
    </p:spTree>
    <p:extLst>
      <p:ext uri="{BB962C8B-B14F-4D97-AF65-F5344CB8AC3E}">
        <p14:creationId xmlns:p14="http://schemas.microsoft.com/office/powerpoint/2010/main" val="82719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A9DF4-0183-B6EA-B5D8-ACA5DF1285BC}"/>
              </a:ext>
            </a:extLst>
          </p:cNvPr>
          <p:cNvSpPr>
            <a:spLocks noGrp="1"/>
          </p:cNvSpPr>
          <p:nvPr>
            <p:ph type="title"/>
          </p:nvPr>
        </p:nvSpPr>
        <p:spPr>
          <a:xfrm>
            <a:off x="569911" y="3384610"/>
            <a:ext cx="6345239" cy="615553"/>
          </a:xfrm>
        </p:spPr>
        <p:txBody>
          <a:bodyPr/>
          <a:lstStyle/>
          <a:p>
            <a:r>
              <a:rPr lang="en-US" dirty="0"/>
              <a:t>Azure architectural components</a:t>
            </a:r>
          </a:p>
        </p:txBody>
      </p:sp>
      <p:sp>
        <p:nvSpPr>
          <p:cNvPr id="2" name="Footer Placeholder 1">
            <a:extLst>
              <a:ext uri="{FF2B5EF4-FFF2-40B4-BE49-F238E27FC236}">
                <a16:creationId xmlns:a16="http://schemas.microsoft.com/office/drawing/2014/main" id="{0C6C7A37-26D8-BEDF-1F9D-58974844DEA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5221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Azure</a:t>
            </a:r>
            <a:r>
              <a:rPr lang="hu-HU" b="1" dirty="0"/>
              <a:t> </a:t>
            </a:r>
            <a:r>
              <a:rPr lang="hu-HU" b="1" dirty="0" err="1"/>
              <a:t>physical</a:t>
            </a:r>
            <a:r>
              <a:rPr lang="hu-HU" b="1" dirty="0"/>
              <a:t> </a:t>
            </a:r>
            <a:r>
              <a:rPr lang="hu-HU" b="1" dirty="0" err="1"/>
              <a:t>infrastructure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0728" y="1621186"/>
            <a:ext cx="11686783" cy="5055187"/>
          </a:xfrm>
        </p:spPr>
        <p:txBody>
          <a:bodyPr>
            <a:normAutofit lnSpcReduction="10000"/>
          </a:bodyPr>
          <a:lstStyle/>
          <a:p>
            <a:pPr marL="342900" indent="-342900" algn="l">
              <a:buFont typeface="Arial" panose="020B0604020202020204" pitchFamily="34" charset="0"/>
              <a:buChar char="•"/>
            </a:pPr>
            <a:r>
              <a:rPr lang="hu-HU" sz="2800" b="1" dirty="0" err="1"/>
              <a:t>Datacenters</a:t>
            </a:r>
            <a:r>
              <a:rPr lang="hu-HU" sz="2800" b="1" dirty="0"/>
              <a:t>:</a:t>
            </a:r>
            <a:r>
              <a:rPr lang="hu-HU" sz="2800" dirty="0"/>
              <a:t> </a:t>
            </a:r>
            <a:r>
              <a:rPr lang="en-US" sz="2800" dirty="0"/>
              <a:t>Azure has datacenters around the world. However, these individual datacenters aren’t directly accessible.</a:t>
            </a:r>
            <a:endParaRPr lang="hu-HU" sz="2800" dirty="0"/>
          </a:p>
          <a:p>
            <a:pPr marL="342900" indent="-342900" algn="l">
              <a:buFont typeface="Arial" panose="020B0604020202020204" pitchFamily="34" charset="0"/>
              <a:buChar char="•"/>
            </a:pPr>
            <a:r>
              <a:rPr lang="hu-HU" sz="2800" b="1" dirty="0" err="1"/>
              <a:t>Regions</a:t>
            </a:r>
            <a:r>
              <a:rPr lang="hu-HU" sz="2800" b="1" dirty="0"/>
              <a:t>:</a:t>
            </a:r>
            <a:r>
              <a:rPr lang="hu-HU" sz="2800" dirty="0"/>
              <a:t> </a:t>
            </a:r>
            <a:r>
              <a:rPr lang="en-US" sz="2800" dirty="0"/>
              <a:t>A region is a geographical area on the planet that contains at least one, but potentially multiple datacenters that are nearby and networked together with a low-latency network.</a:t>
            </a:r>
            <a:endParaRPr lang="hu-HU" sz="2800" dirty="0"/>
          </a:p>
          <a:p>
            <a:pPr marL="342900" indent="-342900" algn="l">
              <a:buFont typeface="Arial" panose="020B0604020202020204" pitchFamily="34" charset="0"/>
              <a:buChar char="•"/>
            </a:pPr>
            <a:r>
              <a:rPr lang="hu-HU" sz="2800" b="1" dirty="0" err="1"/>
              <a:t>Availability</a:t>
            </a:r>
            <a:r>
              <a:rPr lang="hu-HU" sz="2800" b="1" dirty="0"/>
              <a:t> </a:t>
            </a:r>
            <a:r>
              <a:rPr lang="hu-HU" sz="2800" b="1" dirty="0" err="1"/>
              <a:t>Zones</a:t>
            </a:r>
            <a:r>
              <a:rPr lang="hu-HU" sz="2800" b="1" dirty="0"/>
              <a:t>: </a:t>
            </a:r>
            <a:r>
              <a:rPr lang="en-US" sz="2800" dirty="0"/>
              <a:t>Availability zones are physically separate datacenters within an Azure region. Each availability zone is made up of one or more datacenters equipped with independent power, cooling, and networking.</a:t>
            </a:r>
            <a:endParaRPr lang="hu-HU" sz="2800" dirty="0"/>
          </a:p>
          <a:p>
            <a:pPr marL="342900" indent="-342900" algn="l">
              <a:buFont typeface="Arial" panose="020B0604020202020204" pitchFamily="34" charset="0"/>
              <a:buChar char="•"/>
            </a:pPr>
            <a:r>
              <a:rPr lang="hu-HU" sz="2800" b="1" dirty="0" err="1"/>
              <a:t>Region</a:t>
            </a:r>
            <a:r>
              <a:rPr lang="hu-HU" sz="2800" b="1" dirty="0"/>
              <a:t> </a:t>
            </a:r>
            <a:r>
              <a:rPr lang="hu-HU" sz="2800" b="1" dirty="0" err="1"/>
              <a:t>pairs</a:t>
            </a:r>
            <a:r>
              <a:rPr lang="hu-HU" sz="2800" b="1" dirty="0"/>
              <a:t>: </a:t>
            </a:r>
            <a:r>
              <a:rPr lang="en-US" sz="2800" dirty="0"/>
              <a:t>Most Azure regions are paired with another region within the same geography at least 300 miles away</a:t>
            </a:r>
            <a:endParaRPr lang="hu-HU" sz="2800" dirty="0"/>
          </a:p>
          <a:p>
            <a:pPr marL="342900" indent="-342900" algn="l">
              <a:buFont typeface="Arial" panose="020B0604020202020204" pitchFamily="34" charset="0"/>
              <a:buChar char="•"/>
            </a:pPr>
            <a:r>
              <a:rPr lang="hu-HU" sz="2800" b="1" dirty="0" err="1"/>
              <a:t>Sovereign</a:t>
            </a:r>
            <a:r>
              <a:rPr lang="hu-HU" sz="2800" b="1" dirty="0"/>
              <a:t> </a:t>
            </a:r>
            <a:r>
              <a:rPr lang="hu-HU" sz="2800" b="1" dirty="0" err="1"/>
              <a:t>Regions</a:t>
            </a:r>
            <a:r>
              <a:rPr lang="hu-HU" sz="2800" b="1" dirty="0"/>
              <a:t>: </a:t>
            </a:r>
            <a:r>
              <a:rPr lang="en-US" sz="2800" dirty="0"/>
              <a:t>Sovereign regions are instances of Azure that are isolated from the main instance of Azure</a:t>
            </a:r>
            <a:endParaRPr lang="hu-HU" sz="2800" dirty="0"/>
          </a:p>
        </p:txBody>
      </p:sp>
    </p:spTree>
    <p:extLst>
      <p:ext uri="{BB962C8B-B14F-4D97-AF65-F5344CB8AC3E}">
        <p14:creationId xmlns:p14="http://schemas.microsoft.com/office/powerpoint/2010/main" val="421530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5C972CE-4EEE-905B-2E7B-C1B103D60130}"/>
              </a:ext>
            </a:extLst>
          </p:cNvPr>
          <p:cNvSpPr>
            <a:spLocks noGrp="1"/>
          </p:cNvSpPr>
          <p:nvPr>
            <p:ph type="title"/>
          </p:nvPr>
        </p:nvSpPr>
        <p:spPr>
          <a:xfrm>
            <a:off x="588262" y="585216"/>
            <a:ext cx="8193024" cy="492443"/>
          </a:xfrm>
        </p:spPr>
        <p:txBody>
          <a:bodyPr>
            <a:normAutofit fontScale="90000"/>
          </a:bodyPr>
          <a:lstStyle/>
          <a:p>
            <a:r>
              <a:rPr lang="en-US" b="1" dirty="0"/>
              <a:t>Regions</a:t>
            </a:r>
          </a:p>
        </p:txBody>
      </p:sp>
      <p:pic>
        <p:nvPicPr>
          <p:cNvPr id="14" name="Picture Placeholder 13" descr="World map with blue dots showing the 60-plus regions where Azure datacenters exist. Largest concentration on the US Coastlines, Europe and the Asia coasts.">
            <a:extLst>
              <a:ext uri="{FF2B5EF4-FFF2-40B4-BE49-F238E27FC236}">
                <a16:creationId xmlns:a16="http://schemas.microsoft.com/office/drawing/2014/main" id="{4A6619FC-C7E1-F557-0E72-AEC2D1D56191}"/>
              </a:ext>
            </a:extLst>
          </p:cNvPr>
          <p:cNvPicPr>
            <a:picLocks noGrp="1" noChangeAspect="1"/>
          </p:cNvPicPr>
          <p:nvPr>
            <p:ph type="pic" sz="quarter" idx="21"/>
          </p:nvPr>
        </p:nvPicPr>
        <p:blipFill rotWithShape="1">
          <a:blip r:embed="rId3"/>
          <a:srcRect l="-67797" t="-2758" r="-10171" b="-2758"/>
          <a:stretch/>
        </p:blipFill>
        <p:spPr>
          <a:xfrm>
            <a:off x="0" y="1152766"/>
            <a:ext cx="12192000" cy="3444634"/>
          </a:xfrm>
          <a:solidFill>
            <a:schemeClr val="bg1"/>
          </a:solidFill>
          <a:ln w="19050">
            <a:solidFill>
              <a:schemeClr val="accent4"/>
            </a:solidFill>
          </a:ln>
        </p:spPr>
      </p:pic>
      <p:sp>
        <p:nvSpPr>
          <p:cNvPr id="15" name="Rectangle 14">
            <a:extLst>
              <a:ext uri="{FF2B5EF4-FFF2-40B4-BE49-F238E27FC236}">
                <a16:creationId xmlns:a16="http://schemas.microsoft.com/office/drawing/2014/main" id="{C7EE85C3-9AA2-A1E0-C0B5-B0B563BC5B5D}"/>
              </a:ext>
            </a:extLst>
          </p:cNvPr>
          <p:cNvSpPr/>
          <p:nvPr/>
        </p:nvSpPr>
        <p:spPr>
          <a:xfrm>
            <a:off x="588262" y="1951633"/>
            <a:ext cx="2494303" cy="1846659"/>
          </a:xfrm>
          <a:prstGeom prst="rect">
            <a:avLst/>
          </a:prstGeom>
          <a:noFill/>
        </p:spPr>
        <p:txBody>
          <a:bodyPr wrap="square" lIns="0" tIns="0" rIns="0" bIns="0" anchor="t">
            <a:spAutoFit/>
          </a:bodyPr>
          <a:lstStyle/>
          <a:p>
            <a:pPr algn="ctr"/>
            <a:r>
              <a:rPr lang="en-IE" sz="2000" i="1" dirty="0">
                <a:cs typeface="Segoe UI Semilight"/>
              </a:rPr>
              <a:t>Azure offers more global regions than any other cloud provider with 60-plus regions representing over 140 countries</a:t>
            </a:r>
            <a:endParaRPr lang="en-US" sz="2000" i="1" dirty="0">
              <a:cs typeface="Segoe UI Semilight"/>
            </a:endParaRPr>
          </a:p>
        </p:txBody>
      </p:sp>
      <p:sp>
        <p:nvSpPr>
          <p:cNvPr id="11" name="Text Placeholder 10">
            <a:extLst>
              <a:ext uri="{FF2B5EF4-FFF2-40B4-BE49-F238E27FC236}">
                <a16:creationId xmlns:a16="http://schemas.microsoft.com/office/drawing/2014/main" id="{F984F8EA-B195-FB62-9DF3-195EEAD03A9E}"/>
              </a:ext>
            </a:extLst>
          </p:cNvPr>
          <p:cNvSpPr>
            <a:spLocks noGrp="1"/>
          </p:cNvSpPr>
          <p:nvPr>
            <p:ph type="body" sz="quarter" idx="15"/>
          </p:nvPr>
        </p:nvSpPr>
        <p:spPr>
          <a:xfrm>
            <a:off x="586389" y="4978881"/>
            <a:ext cx="11039553" cy="1138773"/>
          </a:xfrm>
        </p:spPr>
        <p:txBody>
          <a:bodyPr/>
          <a:lstStyle/>
          <a:p>
            <a:pPr marL="290513" indent="-290513">
              <a:spcBef>
                <a:spcPts val="0"/>
              </a:spcBef>
              <a:spcAft>
                <a:spcPts val="1200"/>
              </a:spcAft>
            </a:pPr>
            <a:r>
              <a:rPr lang="en-US" sz="1800" dirty="0"/>
              <a:t>Regions are made up of one or more datacenters in close proximity.</a:t>
            </a:r>
          </a:p>
          <a:p>
            <a:pPr marL="290513" indent="-290513">
              <a:spcBef>
                <a:spcPts val="0"/>
              </a:spcBef>
              <a:spcAft>
                <a:spcPts val="1200"/>
              </a:spcAft>
            </a:pPr>
            <a:r>
              <a:rPr lang="en-US" sz="1800" dirty="0"/>
              <a:t>They provide flexibility and scale to reduce customer latency.</a:t>
            </a:r>
          </a:p>
          <a:p>
            <a:pPr marL="290513" indent="-290513">
              <a:spcBef>
                <a:spcPts val="0"/>
              </a:spcBef>
              <a:spcAft>
                <a:spcPts val="1200"/>
              </a:spcAft>
            </a:pPr>
            <a:r>
              <a:rPr lang="en-US" sz="1800" dirty="0"/>
              <a:t>Regions preserve data residency with a comprehensive compliance offering.</a:t>
            </a:r>
          </a:p>
        </p:txBody>
      </p:sp>
      <p:sp>
        <p:nvSpPr>
          <p:cNvPr id="2" name="Footer Placeholder 1">
            <a:extLst>
              <a:ext uri="{FF2B5EF4-FFF2-40B4-BE49-F238E27FC236}">
                <a16:creationId xmlns:a16="http://schemas.microsoft.com/office/drawing/2014/main" id="{D5A95782-707D-8B0B-C2D0-4EBB175E50B5}"/>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Tree>
    <p:extLst>
      <p:ext uri="{BB962C8B-B14F-4D97-AF65-F5344CB8AC3E}">
        <p14:creationId xmlns:p14="http://schemas.microsoft.com/office/powerpoint/2010/main" val="10538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2248</Words>
  <Application>Microsoft Office PowerPoint</Application>
  <PresentationFormat>Szélesvásznú</PresentationFormat>
  <Paragraphs>285</Paragraphs>
  <Slides>27</Slides>
  <Notes>27</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27</vt:i4>
      </vt:variant>
    </vt:vector>
  </HeadingPairs>
  <TitlesOfParts>
    <vt:vector size="36" baseType="lpstr">
      <vt:lpstr>Arial</vt:lpstr>
      <vt:lpstr>Calibri</vt:lpstr>
      <vt:lpstr>Calibri Light</vt:lpstr>
      <vt:lpstr>Segoe UI</vt:lpstr>
      <vt:lpstr>Segoe UI Light</vt:lpstr>
      <vt:lpstr>Segoe UI Semilight</vt:lpstr>
      <vt:lpstr>Symbol</vt:lpstr>
      <vt:lpstr>Wingdings</vt:lpstr>
      <vt:lpstr>Office-téma</vt:lpstr>
      <vt:lpstr>Microsoft Azure Fundamentals</vt:lpstr>
      <vt:lpstr>Microsoft Azure</vt:lpstr>
      <vt:lpstr>Microsoft Azure</vt:lpstr>
      <vt:lpstr>Azure account</vt:lpstr>
      <vt:lpstr>Azure free acount</vt:lpstr>
      <vt:lpstr>Azure free student acount</vt:lpstr>
      <vt:lpstr>Azure architectural components</vt:lpstr>
      <vt:lpstr>Azure physical infrastructure</vt:lpstr>
      <vt:lpstr>Regions</vt:lpstr>
      <vt:lpstr>Availability zones</vt:lpstr>
      <vt:lpstr>Availability zones</vt:lpstr>
      <vt:lpstr>Region pairs</vt:lpstr>
      <vt:lpstr>Azure region pairs</vt:lpstr>
      <vt:lpstr>Azure region pairs</vt:lpstr>
      <vt:lpstr>Azure sovereign regions (US government services)</vt:lpstr>
      <vt:lpstr>Azure sovereign regions (Azure China)</vt:lpstr>
      <vt:lpstr>Azure management infrastructure</vt:lpstr>
      <vt:lpstr>Azure resources</vt:lpstr>
      <vt:lpstr>Resource groups</vt:lpstr>
      <vt:lpstr>Life cycle</vt:lpstr>
      <vt:lpstr>Azure subscriptions</vt:lpstr>
      <vt:lpstr>Create additional Azure subscriptions</vt:lpstr>
      <vt:lpstr>Management groups</vt:lpstr>
      <vt:lpstr>Hierarchy of management groups and subscriptions</vt:lpstr>
      <vt:lpstr>Knowledge check</vt:lpstr>
      <vt:lpstr>Knowledge check</vt:lpstr>
      <vt:lpstr>Knowledge check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133</cp:revision>
  <dcterms:created xsi:type="dcterms:W3CDTF">2019-09-08T15:46:29Z</dcterms:created>
  <dcterms:modified xsi:type="dcterms:W3CDTF">2024-02-08T22:30:13Z</dcterms:modified>
</cp:coreProperties>
</file>